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-12223" r="-12223"/>
          <a:stretch>
            <a:fillRect/>
          </a:stretch>
        </p:blipFill>
        <p:spPr>
          <a:xfrm>
            <a:off x="-642938" y="315080"/>
            <a:ext cx="6904038" cy="5664200"/>
          </a:xfr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0647" y="6064624"/>
            <a:ext cx="7732059" cy="403412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PACTO NACIONAL PELO FORTALECIMENTO DO ENSINO MÉDIO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4049" y="543680"/>
            <a:ext cx="3282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30000" dirty="0" smtClean="0"/>
              <a:t>AUTORES</a:t>
            </a:r>
            <a:endParaRPr lang="en-US" sz="2000" baseline="30000" dirty="0"/>
          </a:p>
          <a:p>
            <a:endParaRPr lang="en-US" sz="2000" baseline="30000" dirty="0" smtClean="0"/>
          </a:p>
          <a:p>
            <a:r>
              <a:rPr lang="en-US" sz="2000" baseline="30000" dirty="0" err="1" smtClean="0"/>
              <a:t>Alexandro</a:t>
            </a:r>
            <a:r>
              <a:rPr lang="en-US" sz="2000" baseline="30000" dirty="0" smtClean="0"/>
              <a:t> </a:t>
            </a:r>
            <a:r>
              <a:rPr lang="en-US" sz="2000" baseline="30000" dirty="0" err="1" smtClean="0"/>
              <a:t>Dantas</a:t>
            </a:r>
            <a:r>
              <a:rPr lang="en-US" sz="2000" baseline="30000" dirty="0" smtClean="0"/>
              <a:t> </a:t>
            </a:r>
            <a:r>
              <a:rPr lang="en-US" sz="2000" baseline="30000" dirty="0" err="1" smtClean="0"/>
              <a:t>Trindade</a:t>
            </a:r>
            <a:r>
              <a:rPr lang="en-US" sz="2000" baseline="30000" dirty="0" smtClean="0"/>
              <a:t> </a:t>
            </a:r>
          </a:p>
          <a:p>
            <a:r>
              <a:rPr lang="en-US" sz="2000" baseline="30000" dirty="0" err="1" smtClean="0"/>
              <a:t>Arnaldo</a:t>
            </a:r>
            <a:r>
              <a:rPr lang="en-US" sz="2000" baseline="30000" dirty="0" smtClean="0"/>
              <a:t> Pinto Junior</a:t>
            </a:r>
          </a:p>
          <a:p>
            <a:r>
              <a:rPr lang="en-US" sz="2000" baseline="30000" dirty="0" smtClean="0"/>
              <a:t>Claudia da Silva </a:t>
            </a:r>
            <a:r>
              <a:rPr lang="en-US" sz="2000" baseline="30000" dirty="0" err="1" smtClean="0"/>
              <a:t>Kryszczun</a:t>
            </a:r>
            <a:endParaRPr lang="en-US" sz="2000" baseline="30000" dirty="0" smtClean="0"/>
          </a:p>
          <a:p>
            <a:r>
              <a:rPr lang="en-US" sz="2000" baseline="30000" dirty="0" smtClean="0"/>
              <a:t>Eduardo </a:t>
            </a:r>
            <a:r>
              <a:rPr lang="en-US" sz="2000" baseline="30000" dirty="0" err="1" smtClean="0"/>
              <a:t>Salles</a:t>
            </a:r>
            <a:r>
              <a:rPr lang="en-US" sz="2000" baseline="30000" dirty="0" smtClean="0"/>
              <a:t> de Oliveira Barra</a:t>
            </a:r>
          </a:p>
          <a:p>
            <a:r>
              <a:rPr lang="en-US" sz="2000" baseline="30000" dirty="0" err="1" smtClean="0"/>
              <a:t>Marivône</a:t>
            </a:r>
            <a:r>
              <a:rPr lang="en-US" sz="2000" baseline="30000" dirty="0" smtClean="0"/>
              <a:t> Regina Machado </a:t>
            </a:r>
          </a:p>
          <a:p>
            <a:r>
              <a:rPr lang="en-US" sz="2000" baseline="30000" dirty="0" smtClean="0"/>
              <a:t>Marcia de Almeida </a:t>
            </a:r>
            <a:r>
              <a:rPr lang="en-US" sz="2000" baseline="30000" dirty="0" err="1" smtClean="0"/>
              <a:t>Gonçalves</a:t>
            </a:r>
            <a:r>
              <a:rPr lang="en-US" sz="2000" baseline="30000" dirty="0" smtClean="0"/>
              <a:t> </a:t>
            </a:r>
          </a:p>
          <a:p>
            <a:r>
              <a:rPr lang="en-US" sz="2000" baseline="30000" dirty="0" smtClean="0"/>
              <a:t>Marcia Fernandes Rosa Neu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784849" y="2546172"/>
            <a:ext cx="3282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/>
              <a:t>COORDENAÇÃO DA PRODUÇÃO </a:t>
            </a:r>
            <a:endParaRPr lang="en-US" b="1" baseline="30000" dirty="0" smtClean="0"/>
          </a:p>
          <a:p>
            <a:endParaRPr lang="en-US" baseline="30000" dirty="0" smtClean="0"/>
          </a:p>
          <a:p>
            <a:r>
              <a:rPr lang="en-US" baseline="30000" dirty="0" smtClean="0"/>
              <a:t>Monica </a:t>
            </a:r>
            <a:r>
              <a:rPr lang="en-US" baseline="30000" dirty="0" err="1"/>
              <a:t>Ribeiro</a:t>
            </a:r>
            <a:r>
              <a:rPr lang="en-US" baseline="30000" dirty="0"/>
              <a:t> da Silva (</a:t>
            </a:r>
            <a:r>
              <a:rPr lang="en-US" baseline="30000" dirty="0" err="1"/>
              <a:t>coordenadora</a:t>
            </a:r>
            <a:r>
              <a:rPr lang="en-US" baseline="30000" dirty="0" smtClean="0"/>
              <a:t>)</a:t>
            </a:r>
          </a:p>
          <a:p>
            <a:r>
              <a:rPr lang="en-US" baseline="30000" dirty="0" err="1" smtClean="0"/>
              <a:t>Céuli</a:t>
            </a:r>
            <a:r>
              <a:rPr lang="en-US" baseline="30000" dirty="0" smtClean="0"/>
              <a:t> </a:t>
            </a:r>
            <a:r>
              <a:rPr lang="en-US" baseline="30000" dirty="0"/>
              <a:t>Mariano Jorge</a:t>
            </a:r>
          </a:p>
          <a:p>
            <a:r>
              <a:rPr lang="en-US" baseline="30000" dirty="0"/>
              <a:t>Eloise </a:t>
            </a:r>
            <a:r>
              <a:rPr lang="en-US" baseline="30000" dirty="0" err="1"/>
              <a:t>Medice</a:t>
            </a:r>
            <a:r>
              <a:rPr lang="en-US" baseline="30000" dirty="0"/>
              <a:t> </a:t>
            </a:r>
            <a:r>
              <a:rPr lang="en-US" baseline="30000" dirty="0" err="1"/>
              <a:t>Colontonio</a:t>
            </a:r>
            <a:endParaRPr lang="en-US" baseline="30000" dirty="0"/>
          </a:p>
          <a:p>
            <a:r>
              <a:rPr lang="en-US" baseline="30000" dirty="0" err="1"/>
              <a:t>Gílian</a:t>
            </a:r>
            <a:r>
              <a:rPr lang="en-US" baseline="30000" dirty="0"/>
              <a:t> Cristina Barros</a:t>
            </a:r>
          </a:p>
          <a:p>
            <a:r>
              <a:rPr lang="en-US" baseline="30000" dirty="0"/>
              <a:t>Giselle Correa</a:t>
            </a:r>
          </a:p>
          <a:p>
            <a:r>
              <a:rPr lang="en-US" baseline="30000" dirty="0" err="1"/>
              <a:t>Léia</a:t>
            </a:r>
            <a:r>
              <a:rPr lang="en-US" baseline="30000" dirty="0"/>
              <a:t> de </a:t>
            </a:r>
            <a:r>
              <a:rPr lang="en-US" baseline="30000" dirty="0" err="1"/>
              <a:t>Cássia</a:t>
            </a:r>
            <a:r>
              <a:rPr lang="en-US" baseline="30000" dirty="0"/>
              <a:t> Fernandes </a:t>
            </a:r>
            <a:r>
              <a:rPr lang="en-US" baseline="30000" dirty="0" err="1"/>
              <a:t>Hegeto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84849" y="4230828"/>
            <a:ext cx="3181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/>
              <a:t>LEITORES CRÍTICOS</a:t>
            </a:r>
          </a:p>
          <a:p>
            <a:endParaRPr lang="en-US" baseline="30000" dirty="0" smtClean="0"/>
          </a:p>
          <a:p>
            <a:r>
              <a:rPr lang="en-US" baseline="30000" dirty="0" err="1" smtClean="0"/>
              <a:t>João</a:t>
            </a:r>
            <a:r>
              <a:rPr lang="en-US" baseline="30000" dirty="0" smtClean="0"/>
              <a:t> </a:t>
            </a:r>
            <a:r>
              <a:rPr lang="en-US" baseline="30000" dirty="0"/>
              <a:t>Batista </a:t>
            </a:r>
            <a:r>
              <a:rPr lang="en-US" baseline="30000" dirty="0" err="1"/>
              <a:t>Gonçalves</a:t>
            </a:r>
            <a:r>
              <a:rPr lang="en-US" baseline="30000" dirty="0"/>
              <a:t> </a:t>
            </a:r>
            <a:r>
              <a:rPr lang="en-US" baseline="30000" dirty="0" err="1" smtClean="0"/>
              <a:t>Bueno</a:t>
            </a:r>
            <a:endParaRPr lang="en-US" baseline="30000" dirty="0" smtClean="0"/>
          </a:p>
          <a:p>
            <a:r>
              <a:rPr lang="en-US" baseline="30000" dirty="0" err="1" smtClean="0"/>
              <a:t>Junot</a:t>
            </a:r>
            <a:r>
              <a:rPr lang="en-US" baseline="30000" dirty="0" smtClean="0"/>
              <a:t> </a:t>
            </a:r>
            <a:r>
              <a:rPr lang="en-US" baseline="30000" dirty="0" err="1"/>
              <a:t>Cornélio</a:t>
            </a:r>
            <a:r>
              <a:rPr lang="en-US" baseline="30000" dirty="0"/>
              <a:t> Matos</a:t>
            </a:r>
          </a:p>
          <a:p>
            <a:r>
              <a:rPr lang="en-US" baseline="30000" dirty="0"/>
              <a:t>Leticia </a:t>
            </a:r>
            <a:r>
              <a:rPr lang="en-US" baseline="30000" dirty="0" err="1"/>
              <a:t>Carneiro</a:t>
            </a:r>
            <a:r>
              <a:rPr lang="en-US" baseline="30000" dirty="0"/>
              <a:t> </a:t>
            </a:r>
            <a:r>
              <a:rPr lang="en-US" baseline="30000" dirty="0" err="1"/>
              <a:t>Aguiar</a:t>
            </a:r>
            <a:r>
              <a:rPr lang="en-US" baseline="30000" dirty="0"/>
              <a:t> </a:t>
            </a:r>
            <a:endParaRPr lang="en-US" baseline="30000" dirty="0" smtClean="0"/>
          </a:p>
          <a:p>
            <a:r>
              <a:rPr lang="en-US" baseline="30000" dirty="0" smtClean="0"/>
              <a:t>Marcos </a:t>
            </a:r>
            <a:r>
              <a:rPr lang="en-US" baseline="30000" dirty="0"/>
              <a:t>Antonio </a:t>
            </a:r>
            <a:r>
              <a:rPr lang="en-US" baseline="30000" dirty="0" err="1"/>
              <a:t>Queiroz</a:t>
            </a:r>
            <a:r>
              <a:rPr lang="en-US" baseline="30000" dirty="0"/>
              <a:t> </a:t>
            </a:r>
            <a:r>
              <a:rPr lang="en-US" baseline="30000" dirty="0" err="1"/>
              <a:t>Willian</a:t>
            </a:r>
            <a:r>
              <a:rPr lang="en-US" baseline="30000" dirty="0"/>
              <a:t> </a:t>
            </a:r>
            <a:r>
              <a:rPr lang="en-US" baseline="30000" dirty="0" err="1"/>
              <a:t>Simões</a:t>
            </a:r>
            <a:endParaRPr lang="en-US" baseline="30000" dirty="0"/>
          </a:p>
          <a:p>
            <a:r>
              <a:rPr lang="en-US" b="1" baseline="30000" dirty="0"/>
              <a:t>REVISÃO</a:t>
            </a:r>
          </a:p>
          <a:p>
            <a:r>
              <a:rPr lang="en-US" baseline="30000" dirty="0"/>
              <a:t>Giselle Christina </a:t>
            </a:r>
            <a:r>
              <a:rPr lang="en-US" baseline="30000" dirty="0" err="1"/>
              <a:t>Corrêa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15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jovens</a:t>
            </a:r>
            <a:r>
              <a:rPr lang="en-US" dirty="0"/>
              <a:t> </a:t>
            </a:r>
            <a:r>
              <a:rPr lang="en-US" dirty="0" err="1"/>
              <a:t>estudantes</a:t>
            </a:r>
            <a:r>
              <a:rPr lang="en-US" dirty="0"/>
              <a:t> do </a:t>
            </a:r>
            <a:r>
              <a:rPr lang="en-US" dirty="0" err="1"/>
              <a:t>Ensino</a:t>
            </a:r>
            <a:r>
              <a:rPr lang="en-US" dirty="0"/>
              <a:t> </a:t>
            </a:r>
            <a:r>
              <a:rPr lang="en-US" dirty="0" err="1"/>
              <a:t>Médio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frequentam</a:t>
            </a:r>
            <a:r>
              <a:rPr lang="en-US" dirty="0"/>
              <a:t> o </a:t>
            </a:r>
            <a:r>
              <a:rPr lang="en-US" dirty="0" err="1"/>
              <a:t>período</a:t>
            </a:r>
            <a:r>
              <a:rPr lang="en-US" dirty="0"/>
              <a:t> </a:t>
            </a:r>
            <a:r>
              <a:rPr lang="en-US" dirty="0" err="1"/>
              <a:t>diurno</a:t>
            </a:r>
            <a:r>
              <a:rPr lang="en-US" dirty="0"/>
              <a:t> </a:t>
            </a:r>
            <a:r>
              <a:rPr lang="en-US" dirty="0" err="1"/>
              <a:t>apresentam</a:t>
            </a:r>
            <a:r>
              <a:rPr lang="en-US" dirty="0"/>
              <a:t> as </a:t>
            </a:r>
            <a:r>
              <a:rPr lang="en-US" dirty="0" err="1"/>
              <a:t>mesmas</a:t>
            </a:r>
            <a:r>
              <a:rPr lang="en-US" dirty="0"/>
              <a:t> </a:t>
            </a:r>
            <a:r>
              <a:rPr lang="en-US" dirty="0" err="1"/>
              <a:t>demandas</a:t>
            </a:r>
            <a:r>
              <a:rPr lang="en-US" dirty="0"/>
              <a:t> </a:t>
            </a:r>
            <a:r>
              <a:rPr lang="en-US" dirty="0" err="1"/>
              <a:t>daqueles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frequentam</a:t>
            </a:r>
            <a:r>
              <a:rPr lang="en-US" dirty="0"/>
              <a:t> o </a:t>
            </a:r>
            <a:r>
              <a:rPr lang="en-US" dirty="0" err="1"/>
              <a:t>período</a:t>
            </a:r>
            <a:r>
              <a:rPr lang="en-US" dirty="0"/>
              <a:t> </a:t>
            </a:r>
            <a:r>
              <a:rPr lang="en-US" dirty="0" err="1"/>
              <a:t>noturno</a:t>
            </a:r>
            <a:r>
              <a:rPr lang="en-US" dirty="0"/>
              <a:t>? Segundo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jovens</a:t>
            </a:r>
            <a:r>
              <a:rPr lang="en-US" dirty="0"/>
              <a:t> </a:t>
            </a:r>
            <a:r>
              <a:rPr lang="en-US" dirty="0" err="1"/>
              <a:t>estudantes</a:t>
            </a:r>
            <a:r>
              <a:rPr lang="en-US" dirty="0"/>
              <a:t> do </a:t>
            </a:r>
            <a:r>
              <a:rPr lang="en-US" dirty="0" err="1"/>
              <a:t>Ensino</a:t>
            </a:r>
            <a:r>
              <a:rPr lang="en-US" dirty="0"/>
              <a:t> </a:t>
            </a:r>
            <a:r>
              <a:rPr lang="en-US" dirty="0" err="1"/>
              <a:t>Médio</a:t>
            </a:r>
            <a:r>
              <a:rPr lang="en-US" dirty="0"/>
              <a:t>, </a:t>
            </a:r>
            <a:r>
              <a:rPr lang="en-US" dirty="0" err="1"/>
              <a:t>qual</a:t>
            </a:r>
            <a:r>
              <a:rPr lang="en-US" dirty="0"/>
              <a:t> é o </a:t>
            </a:r>
            <a:r>
              <a:rPr lang="en-US" dirty="0" err="1"/>
              <a:t>papel</a:t>
            </a:r>
            <a:r>
              <a:rPr lang="en-US" dirty="0"/>
              <a:t> dos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professores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sociedade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? </a:t>
            </a:r>
          </a:p>
          <a:p>
            <a:pPr algn="just"/>
            <a:r>
              <a:rPr lang="en-US" dirty="0"/>
              <a:t>As </a:t>
            </a:r>
            <a:r>
              <a:rPr lang="en-US" dirty="0" err="1"/>
              <a:t>Ciências</a:t>
            </a:r>
            <a:r>
              <a:rPr lang="en-US" dirty="0"/>
              <a:t> </a:t>
            </a:r>
            <a:r>
              <a:rPr lang="en-US" dirty="0" err="1"/>
              <a:t>Humanas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valorizadas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dirty="0" err="1"/>
              <a:t>jovens</a:t>
            </a:r>
            <a:r>
              <a:rPr lang="en-US" dirty="0"/>
              <a:t> </a:t>
            </a:r>
            <a:r>
              <a:rPr lang="en-US" dirty="0" err="1"/>
              <a:t>estudantes</a:t>
            </a:r>
            <a:r>
              <a:rPr lang="en-US" dirty="0"/>
              <a:t>?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 smtClean="0"/>
              <a:t>quê</a:t>
            </a:r>
            <a:r>
              <a:rPr lang="en-US" dirty="0" smtClean="0"/>
              <a:t>?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estudos</a:t>
            </a:r>
            <a:r>
              <a:rPr lang="en-US" dirty="0"/>
              <a:t> </a:t>
            </a:r>
            <a:r>
              <a:rPr lang="en-US" dirty="0" err="1"/>
              <a:t>tradicional</a:t>
            </a:r>
            <a:r>
              <a:rPr lang="en-US" dirty="0"/>
              <a:t>- </a:t>
            </a:r>
            <a:r>
              <a:rPr lang="en-US" dirty="0" err="1"/>
              <a:t>mente</a:t>
            </a:r>
            <a:r>
              <a:rPr lang="en-US" dirty="0"/>
              <a:t> </a:t>
            </a:r>
            <a:r>
              <a:rPr lang="en-US" dirty="0" err="1"/>
              <a:t>propostos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área</a:t>
            </a:r>
            <a:r>
              <a:rPr lang="en-US" dirty="0"/>
              <a:t> das </a:t>
            </a:r>
            <a:r>
              <a:rPr lang="en-US" dirty="0" err="1"/>
              <a:t>Ciências</a:t>
            </a:r>
            <a:r>
              <a:rPr lang="en-US" dirty="0"/>
              <a:t> </a:t>
            </a:r>
            <a:r>
              <a:rPr lang="en-US" dirty="0" err="1"/>
              <a:t>Humanas</a:t>
            </a:r>
            <a:r>
              <a:rPr lang="en-US" dirty="0"/>
              <a:t> se </a:t>
            </a:r>
            <a:r>
              <a:rPr lang="en-US" dirty="0" err="1"/>
              <a:t>aproximam</a:t>
            </a:r>
            <a:r>
              <a:rPr lang="en-US" dirty="0"/>
              <a:t> dos </a:t>
            </a:r>
            <a:r>
              <a:rPr lang="en-US" dirty="0" err="1"/>
              <a:t>interesses</a:t>
            </a:r>
            <a:r>
              <a:rPr lang="en-US" dirty="0"/>
              <a:t> e </a:t>
            </a:r>
            <a:r>
              <a:rPr lang="en-US" dirty="0" err="1"/>
              <a:t>necessidades</a:t>
            </a:r>
            <a:r>
              <a:rPr lang="en-US" dirty="0"/>
              <a:t> dos </a:t>
            </a:r>
            <a:r>
              <a:rPr lang="en-US" dirty="0" err="1"/>
              <a:t>estu</a:t>
            </a:r>
            <a:r>
              <a:rPr lang="en-US" dirty="0"/>
              <a:t>- </a:t>
            </a:r>
            <a:r>
              <a:rPr lang="en-US" dirty="0" err="1"/>
              <a:t>dantes</a:t>
            </a:r>
            <a:r>
              <a:rPr lang="en-US" dirty="0"/>
              <a:t> do </a:t>
            </a:r>
            <a:r>
              <a:rPr lang="en-US" dirty="0" err="1"/>
              <a:t>Ensino</a:t>
            </a:r>
            <a:r>
              <a:rPr lang="en-US" dirty="0"/>
              <a:t> </a:t>
            </a:r>
            <a:r>
              <a:rPr lang="en-US" dirty="0" err="1"/>
              <a:t>Médio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90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581679"/>
            <a:ext cx="7691719" cy="1143000"/>
          </a:xfrm>
        </p:spPr>
        <p:txBody>
          <a:bodyPr>
            <a:noAutofit/>
          </a:bodyPr>
          <a:lstStyle/>
          <a:p>
            <a:r>
              <a:rPr lang="en-US" sz="2800" dirty="0"/>
              <a:t>2.1. </a:t>
            </a:r>
            <a:r>
              <a:rPr lang="en-US" sz="2800" dirty="0" err="1"/>
              <a:t>Contribuições</a:t>
            </a:r>
            <a:r>
              <a:rPr lang="en-US" sz="2800" dirty="0"/>
              <a:t> das </a:t>
            </a:r>
            <a:r>
              <a:rPr lang="en-US" sz="2800" dirty="0" err="1"/>
              <a:t>Ciências</a:t>
            </a:r>
            <a:r>
              <a:rPr lang="en-US" sz="2800" dirty="0"/>
              <a:t> </a:t>
            </a:r>
            <a:r>
              <a:rPr lang="en-US" sz="2800" dirty="0" err="1"/>
              <a:t>Humanas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a </a:t>
            </a:r>
            <a:r>
              <a:rPr lang="en-US" sz="2800" dirty="0" err="1"/>
              <a:t>compreensão</a:t>
            </a:r>
            <a:r>
              <a:rPr lang="en-US" sz="2800" dirty="0"/>
              <a:t> da </a:t>
            </a:r>
            <a:r>
              <a:rPr lang="en-US" sz="2800" dirty="0" err="1"/>
              <a:t>relação</a:t>
            </a:r>
            <a:r>
              <a:rPr lang="en-US" sz="2800" dirty="0"/>
              <a:t> entre </a:t>
            </a:r>
            <a:r>
              <a:rPr lang="en-US" sz="2800" dirty="0" err="1"/>
              <a:t>Juventude</a:t>
            </a:r>
            <a:r>
              <a:rPr lang="en-US" sz="2800" dirty="0"/>
              <a:t> e </a:t>
            </a:r>
            <a:r>
              <a:rPr lang="en-US" sz="2800" dirty="0" err="1"/>
              <a:t>Educação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891553"/>
            <a:ext cx="7691719" cy="4571999"/>
          </a:xfrm>
        </p:spPr>
        <p:txBody>
          <a:bodyPr/>
          <a:lstStyle/>
          <a:p>
            <a:r>
              <a:rPr lang="en-US" dirty="0" err="1" smtClean="0"/>
              <a:t>Sugestão</a:t>
            </a:r>
            <a:r>
              <a:rPr lang="en-US" dirty="0" smtClean="0"/>
              <a:t> de </a:t>
            </a:r>
            <a:r>
              <a:rPr lang="en-US" dirty="0" err="1" smtClean="0"/>
              <a:t>procedimentos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particularizam</a:t>
            </a:r>
            <a:r>
              <a:rPr lang="en-US" dirty="0"/>
              <a:t> as </a:t>
            </a:r>
            <a:r>
              <a:rPr lang="en-US" dirty="0" err="1"/>
              <a:t>Ciências</a:t>
            </a:r>
            <a:r>
              <a:rPr lang="en-US" dirty="0"/>
              <a:t> </a:t>
            </a:r>
            <a:r>
              <a:rPr lang="en-US" dirty="0" err="1"/>
              <a:t>Humanas</a:t>
            </a:r>
            <a:r>
              <a:rPr lang="en-US" dirty="0"/>
              <a:t> e as </a:t>
            </a:r>
            <a:r>
              <a:rPr lang="en-US" dirty="0" err="1" smtClean="0"/>
              <a:t>tornam</a:t>
            </a:r>
            <a:r>
              <a:rPr lang="en-US" dirty="0" smtClean="0"/>
              <a:t> </a:t>
            </a:r>
            <a:r>
              <a:rPr lang="en-US" dirty="0" err="1" smtClean="0"/>
              <a:t>ciências</a:t>
            </a:r>
            <a:r>
              <a:rPr lang="en-US" dirty="0" smtClean="0"/>
              <a:t> </a:t>
            </a:r>
            <a:r>
              <a:rPr lang="en-US" dirty="0" err="1"/>
              <a:t>reflexivas</a:t>
            </a:r>
            <a:r>
              <a:rPr lang="en-US" dirty="0"/>
              <a:t>, </a:t>
            </a:r>
            <a:r>
              <a:rPr lang="en-US" dirty="0" err="1"/>
              <a:t>isto</a:t>
            </a:r>
            <a:r>
              <a:rPr lang="en-US" dirty="0"/>
              <a:t> é,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pensam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historicidade</a:t>
            </a:r>
            <a:r>
              <a:rPr lang="en-US" dirty="0"/>
              <a:t> de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próprias</a:t>
            </a:r>
            <a:r>
              <a:rPr lang="en-US" dirty="0"/>
              <a:t> </a:t>
            </a:r>
            <a:r>
              <a:rPr lang="en-US" dirty="0" err="1"/>
              <a:t>práticas</a:t>
            </a:r>
            <a:r>
              <a:rPr lang="en-US" dirty="0"/>
              <a:t>,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sujeitos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as </a:t>
            </a:r>
            <a:r>
              <a:rPr lang="en-US" dirty="0" err="1"/>
              <a:t>pensam</a:t>
            </a:r>
            <a:r>
              <a:rPr lang="en-US" dirty="0"/>
              <a:t> e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própria</a:t>
            </a:r>
            <a:r>
              <a:rPr lang="en-US" dirty="0"/>
              <a:t> </a:t>
            </a:r>
            <a:r>
              <a:rPr lang="en-US" dirty="0" err="1"/>
              <a:t>sociedade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Estes </a:t>
            </a:r>
            <a:r>
              <a:rPr lang="en-US" dirty="0" err="1" smtClean="0"/>
              <a:t>procedimentos</a:t>
            </a:r>
            <a:r>
              <a:rPr lang="en-US" dirty="0" smtClean="0"/>
              <a:t> </a:t>
            </a:r>
            <a:r>
              <a:rPr lang="en-US" dirty="0" err="1"/>
              <a:t>investigativos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entendidos</a:t>
            </a:r>
            <a:r>
              <a:rPr lang="en-US" dirty="0"/>
              <a:t> </a:t>
            </a:r>
            <a:r>
              <a:rPr lang="en-US" dirty="0" err="1"/>
              <a:t>também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perspectivas</a:t>
            </a:r>
            <a:r>
              <a:rPr lang="en-US" dirty="0"/>
              <a:t> de </a:t>
            </a:r>
            <a:r>
              <a:rPr lang="en-US" dirty="0" err="1"/>
              <a:t>atuação</a:t>
            </a:r>
            <a:r>
              <a:rPr lang="en-US" dirty="0"/>
              <a:t>, </a:t>
            </a:r>
            <a:r>
              <a:rPr lang="en-US" dirty="0" err="1"/>
              <a:t>são</a:t>
            </a:r>
            <a:r>
              <a:rPr lang="en-US" dirty="0"/>
              <a:t> a </a:t>
            </a:r>
            <a:r>
              <a:rPr lang="en-US" b="1" i="1" dirty="0" err="1"/>
              <a:t>desnaturalização</a:t>
            </a:r>
            <a:r>
              <a:rPr lang="en-US" b="1" dirty="0"/>
              <a:t>, o </a:t>
            </a:r>
            <a:r>
              <a:rPr lang="en-US" b="1" i="1" dirty="0" err="1"/>
              <a:t>estranhamento</a:t>
            </a:r>
            <a:r>
              <a:rPr lang="en-US" b="1" i="1" dirty="0"/>
              <a:t> </a:t>
            </a:r>
            <a:r>
              <a:rPr lang="en-US" b="1" dirty="0"/>
              <a:t>e a </a:t>
            </a:r>
            <a:r>
              <a:rPr lang="en-US" b="1" i="1" dirty="0" err="1"/>
              <a:t>sensibilização</a:t>
            </a:r>
            <a:r>
              <a:rPr lang="en-US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94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REFLEXÃO E AÇÃO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41" y="1493559"/>
            <a:ext cx="8132110" cy="4668184"/>
          </a:xfrm>
        </p:spPr>
        <p:txBody>
          <a:bodyPr>
            <a:no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ugerimos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realização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de um </a:t>
            </a:r>
            <a:r>
              <a:rPr lang="en-US" dirty="0" err="1">
                <a:solidFill>
                  <a:schemeClr val="tx1"/>
                </a:solidFill>
              </a:rPr>
              <a:t>exercício</a:t>
            </a:r>
            <a:r>
              <a:rPr lang="en-US" dirty="0">
                <a:solidFill>
                  <a:schemeClr val="tx1"/>
                </a:solidFill>
              </a:rPr>
              <a:t> simples com </a:t>
            </a:r>
            <a:r>
              <a:rPr lang="en-US" dirty="0" err="1">
                <a:solidFill>
                  <a:schemeClr val="tx1"/>
                </a:solidFill>
              </a:rPr>
              <a:t>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jovens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Pedir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escrevam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utilizem</a:t>
            </a:r>
            <a:r>
              <a:rPr lang="en-US" dirty="0"/>
              <a:t> </a:t>
            </a:r>
            <a:r>
              <a:rPr lang="en-US" dirty="0" err="1"/>
              <a:t>outra</a:t>
            </a:r>
            <a:r>
              <a:rPr lang="en-US" dirty="0"/>
              <a:t> forma de </a:t>
            </a:r>
            <a:r>
              <a:rPr lang="en-US" dirty="0" err="1"/>
              <a:t>expressão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atraente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um </a:t>
            </a:r>
            <a:r>
              <a:rPr lang="en-US" dirty="0" err="1"/>
              <a:t>pequeno</a:t>
            </a:r>
            <a:r>
              <a:rPr lang="en-US" dirty="0"/>
              <a:t> </a:t>
            </a:r>
            <a:r>
              <a:rPr lang="en-US" dirty="0" err="1"/>
              <a:t>vídeo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teatralização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) </a:t>
            </a:r>
            <a:r>
              <a:rPr lang="en-US" b="1" dirty="0" err="1"/>
              <a:t>quais</a:t>
            </a:r>
            <a:r>
              <a:rPr lang="en-US" b="1" dirty="0"/>
              <a:t> </a:t>
            </a:r>
            <a:r>
              <a:rPr lang="en-US" b="1" dirty="0" err="1"/>
              <a:t>são</a:t>
            </a:r>
            <a:r>
              <a:rPr lang="en-US" b="1" dirty="0"/>
              <a:t> </a:t>
            </a:r>
            <a:r>
              <a:rPr lang="en-US" b="1" dirty="0" err="1"/>
              <a:t>seus</a:t>
            </a:r>
            <a:r>
              <a:rPr lang="en-US" b="1" dirty="0"/>
              <a:t> </a:t>
            </a:r>
            <a:r>
              <a:rPr lang="en-US" b="1" dirty="0" err="1"/>
              <a:t>valores</a:t>
            </a:r>
            <a:r>
              <a:rPr lang="en-US" b="1" dirty="0"/>
              <a:t> </a:t>
            </a:r>
            <a:r>
              <a:rPr lang="en-US" b="1" dirty="0" err="1"/>
              <a:t>atuais</a:t>
            </a:r>
            <a:r>
              <a:rPr lang="en-US" b="1" dirty="0"/>
              <a:t>, </a:t>
            </a:r>
            <a:r>
              <a:rPr lang="en-US" b="1" dirty="0" err="1"/>
              <a:t>seus</a:t>
            </a:r>
            <a:r>
              <a:rPr lang="en-US" b="1" dirty="0"/>
              <a:t> </a:t>
            </a:r>
            <a:r>
              <a:rPr lang="en-US" b="1" dirty="0" err="1"/>
              <a:t>planos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o </a:t>
            </a:r>
            <a:r>
              <a:rPr lang="en-US" b="1" dirty="0" err="1"/>
              <a:t>futuro</a:t>
            </a:r>
            <a:r>
              <a:rPr lang="en-US" b="1" dirty="0"/>
              <a:t>, e </a:t>
            </a:r>
            <a:r>
              <a:rPr lang="en-US" b="1" dirty="0" err="1"/>
              <a:t>como</a:t>
            </a:r>
            <a:r>
              <a:rPr lang="en-US" b="1" dirty="0"/>
              <a:t> </a:t>
            </a:r>
            <a:r>
              <a:rPr lang="en-US" b="1" dirty="0" err="1"/>
              <a:t>eles</a:t>
            </a:r>
            <a:r>
              <a:rPr lang="en-US" b="1" dirty="0"/>
              <a:t> se </a:t>
            </a:r>
            <a:r>
              <a:rPr lang="en-US" b="1" dirty="0" err="1"/>
              <a:t>imaginam</a:t>
            </a:r>
            <a:r>
              <a:rPr lang="en-US" b="1" dirty="0"/>
              <a:t> </a:t>
            </a:r>
            <a:r>
              <a:rPr lang="en-US" b="1" dirty="0" err="1"/>
              <a:t>daqui</a:t>
            </a:r>
            <a:r>
              <a:rPr lang="en-US" b="1" dirty="0"/>
              <a:t> a 10 </a:t>
            </a:r>
            <a:r>
              <a:rPr lang="en-US" b="1" dirty="0" err="1"/>
              <a:t>anos</a:t>
            </a:r>
            <a:r>
              <a:rPr lang="en-US" b="1" dirty="0"/>
              <a:t>. </a:t>
            </a:r>
          </a:p>
          <a:p>
            <a:r>
              <a:rPr lang="en-US" dirty="0" err="1"/>
              <a:t>Acreditamos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com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exercício</a:t>
            </a:r>
            <a:r>
              <a:rPr lang="en-US" dirty="0"/>
              <a:t> simples você </a:t>
            </a:r>
            <a:r>
              <a:rPr lang="en-US" dirty="0" err="1" smtClean="0"/>
              <a:t>poderá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surpreender</a:t>
            </a:r>
            <a:r>
              <a:rPr lang="en-US" dirty="0"/>
              <a:t> com a </a:t>
            </a:r>
            <a:r>
              <a:rPr lang="en-US" dirty="0" err="1"/>
              <a:t>beleza</a:t>
            </a:r>
            <a:r>
              <a:rPr lang="en-US" dirty="0"/>
              <a:t> de </a:t>
            </a:r>
            <a:r>
              <a:rPr lang="en-US" dirty="0" err="1"/>
              <a:t>muitos</a:t>
            </a:r>
            <a:r>
              <a:rPr lang="en-US" dirty="0"/>
              <a:t> </a:t>
            </a:r>
            <a:r>
              <a:rPr lang="en-US" dirty="0" err="1"/>
              <a:t>sonhos</a:t>
            </a:r>
            <a:r>
              <a:rPr lang="en-US" dirty="0"/>
              <a:t>, com o valor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estes</a:t>
            </a:r>
            <a:r>
              <a:rPr lang="en-US" dirty="0"/>
              <a:t> </a:t>
            </a:r>
            <a:r>
              <a:rPr lang="en-US" dirty="0" err="1"/>
              <a:t>jovens</a:t>
            </a:r>
            <a:r>
              <a:rPr lang="en-US" dirty="0"/>
              <a:t> </a:t>
            </a:r>
            <a:r>
              <a:rPr lang="en-US" dirty="0" err="1"/>
              <a:t>dão</a:t>
            </a:r>
            <a:r>
              <a:rPr lang="en-US" dirty="0"/>
              <a:t> a </a:t>
            </a:r>
            <a:r>
              <a:rPr lang="en-US" dirty="0" err="1"/>
              <a:t>família</a:t>
            </a:r>
            <a:r>
              <a:rPr lang="en-US" dirty="0"/>
              <a:t> e a </a:t>
            </a:r>
            <a:r>
              <a:rPr lang="en-US" dirty="0" err="1"/>
              <a:t>escola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03991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3. O </a:t>
            </a:r>
            <a:r>
              <a:rPr lang="en-US" sz="2800" b="1" dirty="0" err="1"/>
              <a:t>eixo</a:t>
            </a:r>
            <a:r>
              <a:rPr lang="en-US" sz="2800" b="1" dirty="0"/>
              <a:t> </a:t>
            </a:r>
            <a:r>
              <a:rPr lang="en-US" sz="2800" b="1" dirty="0" err="1"/>
              <a:t>Trabalho</a:t>
            </a:r>
            <a:r>
              <a:rPr lang="en-US" sz="2800" b="1" dirty="0"/>
              <a:t>, </a:t>
            </a:r>
            <a:r>
              <a:rPr lang="en-US" sz="2800" b="1" dirty="0" err="1"/>
              <a:t>Cultura</a:t>
            </a:r>
            <a:r>
              <a:rPr lang="en-US" sz="2800" b="1" dirty="0"/>
              <a:t>, </a:t>
            </a:r>
            <a:r>
              <a:rPr lang="en-US" sz="2800" b="1" dirty="0" err="1"/>
              <a:t>Ciência</a:t>
            </a:r>
            <a:r>
              <a:rPr lang="en-US" sz="2800" b="1" dirty="0"/>
              <a:t> e </a:t>
            </a:r>
            <a:r>
              <a:rPr lang="en-US" sz="2800" b="1" dirty="0" err="1"/>
              <a:t>Tecnologia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área</a:t>
            </a:r>
            <a:r>
              <a:rPr lang="en-US" sz="2800" b="1" dirty="0"/>
              <a:t> de </a:t>
            </a:r>
            <a:r>
              <a:rPr lang="en-US" sz="2800" b="1" dirty="0" err="1"/>
              <a:t>Ciências</a:t>
            </a:r>
            <a:r>
              <a:rPr lang="en-US" sz="2800" b="1" dirty="0"/>
              <a:t> </a:t>
            </a:r>
            <a:r>
              <a:rPr lang="en-US" sz="2800" b="1" dirty="0" err="1"/>
              <a:t>Humanas</a:t>
            </a:r>
            <a:r>
              <a:rPr lang="en-US" sz="2800" b="1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As DCNEM </a:t>
            </a:r>
            <a:r>
              <a:rPr lang="en-US" dirty="0" err="1"/>
              <a:t>apresentam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eixos</a:t>
            </a:r>
            <a:r>
              <a:rPr lang="en-US" dirty="0"/>
              <a:t> </a:t>
            </a:r>
            <a:r>
              <a:rPr lang="en-US" dirty="0" err="1"/>
              <a:t>integradores</a:t>
            </a:r>
            <a:r>
              <a:rPr lang="en-US" dirty="0"/>
              <a:t> as </a:t>
            </a:r>
            <a:r>
              <a:rPr lang="en-US" dirty="0" err="1"/>
              <a:t>dimensões</a:t>
            </a:r>
            <a:r>
              <a:rPr lang="en-US" dirty="0"/>
              <a:t> do </a:t>
            </a:r>
            <a:r>
              <a:rPr lang="en-US" b="1" dirty="0" err="1" smtClean="0"/>
              <a:t>trabalho</a:t>
            </a:r>
            <a:r>
              <a:rPr lang="en-US" b="1" dirty="0"/>
              <a:t>, da </a:t>
            </a:r>
            <a:r>
              <a:rPr lang="en-US" b="1" dirty="0" err="1"/>
              <a:t>cultura</a:t>
            </a:r>
            <a:r>
              <a:rPr lang="en-US" b="1" dirty="0"/>
              <a:t>, da </a:t>
            </a:r>
            <a:r>
              <a:rPr lang="en-US" b="1" dirty="0" err="1"/>
              <a:t>ciência</a:t>
            </a:r>
            <a:r>
              <a:rPr lang="en-US" b="1" dirty="0"/>
              <a:t> e da </a:t>
            </a:r>
            <a:r>
              <a:rPr lang="en-US" b="1" dirty="0" err="1"/>
              <a:t>tecnologia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Esses</a:t>
            </a:r>
            <a:r>
              <a:rPr lang="en-US" dirty="0"/>
              <a:t> </a:t>
            </a:r>
            <a:r>
              <a:rPr lang="en-US" dirty="0" err="1"/>
              <a:t>eixos</a:t>
            </a:r>
            <a:r>
              <a:rPr lang="en-US" dirty="0"/>
              <a:t> </a:t>
            </a:r>
            <a:r>
              <a:rPr lang="en-US" dirty="0" err="1"/>
              <a:t>buscam</a:t>
            </a:r>
            <a:r>
              <a:rPr lang="en-US" dirty="0"/>
              <a:t> </a:t>
            </a:r>
            <a:r>
              <a:rPr lang="en-US" dirty="0" err="1" smtClean="0"/>
              <a:t>superar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histórico</a:t>
            </a:r>
            <a:r>
              <a:rPr lang="en-US" dirty="0"/>
              <a:t> </a:t>
            </a:r>
            <a:r>
              <a:rPr lang="en-US" dirty="0" err="1"/>
              <a:t>conflito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papel</a:t>
            </a:r>
            <a:r>
              <a:rPr lang="en-US" dirty="0"/>
              <a:t> da </a:t>
            </a:r>
            <a:r>
              <a:rPr lang="en-US" dirty="0" err="1"/>
              <a:t>escola</a:t>
            </a:r>
            <a:r>
              <a:rPr lang="en-US" dirty="0"/>
              <a:t>: </a:t>
            </a:r>
            <a:r>
              <a:rPr lang="en-US" dirty="0" err="1"/>
              <a:t>formar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 smtClean="0"/>
              <a:t>cidadania</a:t>
            </a:r>
            <a:r>
              <a:rPr lang="en-US" dirty="0" smtClean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produtivo</a:t>
            </a:r>
            <a:r>
              <a:rPr lang="en-US" dirty="0"/>
              <a:t>. </a:t>
            </a:r>
          </a:p>
          <a:p>
            <a:pPr algn="just"/>
            <a:r>
              <a:rPr lang="en-US" dirty="0" smtClean="0"/>
              <a:t>As </a:t>
            </a:r>
            <a:r>
              <a:rPr lang="en-US" dirty="0" err="1"/>
              <a:t>Ciências</a:t>
            </a:r>
            <a:r>
              <a:rPr lang="en-US" dirty="0"/>
              <a:t> </a:t>
            </a:r>
            <a:r>
              <a:rPr lang="en-US" dirty="0" err="1"/>
              <a:t>Humanas</a:t>
            </a:r>
            <a:r>
              <a:rPr lang="en-US" dirty="0"/>
              <a:t> </a:t>
            </a:r>
            <a:r>
              <a:rPr lang="en-US" dirty="0" err="1"/>
              <a:t>têm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essência</a:t>
            </a:r>
            <a:r>
              <a:rPr lang="en-US" dirty="0"/>
              <a:t> dos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componentes</a:t>
            </a:r>
            <a:r>
              <a:rPr lang="en-US" dirty="0"/>
              <a:t> </a:t>
            </a:r>
            <a:r>
              <a:rPr lang="en-US" dirty="0" err="1"/>
              <a:t>curriculares</a:t>
            </a:r>
            <a:r>
              <a:rPr lang="en-US" dirty="0"/>
              <a:t>, o </a:t>
            </a:r>
            <a:r>
              <a:rPr lang="en-US" dirty="0" err="1"/>
              <a:t>potencial</a:t>
            </a:r>
            <a:r>
              <a:rPr lang="en-US" dirty="0"/>
              <a:t> e a </a:t>
            </a:r>
            <a:r>
              <a:rPr lang="en-US" dirty="0" err="1"/>
              <a:t>responsabilidade</a:t>
            </a:r>
            <a:r>
              <a:rPr lang="en-US" dirty="0"/>
              <a:t> de </a:t>
            </a:r>
            <a:r>
              <a:rPr lang="en-US" dirty="0" err="1"/>
              <a:t>liderar</a:t>
            </a:r>
            <a:r>
              <a:rPr lang="en-US" dirty="0"/>
              <a:t> </a:t>
            </a:r>
            <a:r>
              <a:rPr lang="en-US" dirty="0" err="1"/>
              <a:t>reflexões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no </a:t>
            </a:r>
            <a:r>
              <a:rPr lang="en-US" dirty="0" err="1"/>
              <a:t>cotidiano</a:t>
            </a:r>
            <a:r>
              <a:rPr lang="en-US" dirty="0"/>
              <a:t> escolar. </a:t>
            </a:r>
            <a:endParaRPr lang="en-US" dirty="0" smtClean="0"/>
          </a:p>
          <a:p>
            <a:pPr algn="just"/>
            <a:r>
              <a:rPr lang="en-US" dirty="0" err="1" smtClean="0"/>
              <a:t>Essas</a:t>
            </a:r>
            <a:r>
              <a:rPr lang="en-US" dirty="0" smtClean="0"/>
              <a:t> </a:t>
            </a:r>
            <a:r>
              <a:rPr lang="en-US" dirty="0" err="1"/>
              <a:t>reflexões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 smtClean="0"/>
              <a:t>fundamentais</a:t>
            </a:r>
            <a:r>
              <a:rPr lang="en-US" dirty="0" smtClean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formação</a:t>
            </a:r>
            <a:r>
              <a:rPr lang="en-US" dirty="0"/>
              <a:t> </a:t>
            </a:r>
            <a:r>
              <a:rPr lang="en-US" dirty="0" err="1" smtClean="0"/>
              <a:t>cidadã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leitura</a:t>
            </a:r>
            <a:r>
              <a:rPr lang="en-US" dirty="0"/>
              <a:t> de </a:t>
            </a:r>
            <a:r>
              <a:rPr lang="en-US" dirty="0" err="1"/>
              <a:t>mundo</a:t>
            </a:r>
            <a:r>
              <a:rPr lang="en-US" dirty="0"/>
              <a:t> dos </a:t>
            </a:r>
            <a:r>
              <a:rPr lang="en-US" dirty="0" err="1"/>
              <a:t>jovens</a:t>
            </a:r>
            <a:r>
              <a:rPr lang="en-US" dirty="0"/>
              <a:t> </a:t>
            </a:r>
            <a:r>
              <a:rPr lang="en-US" dirty="0" err="1"/>
              <a:t>brasileiros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036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Conhecimentos</a:t>
            </a:r>
            <a:r>
              <a:rPr lang="en-US" dirty="0" smtClean="0"/>
              <a:t> da </a:t>
            </a:r>
            <a:r>
              <a:rPr lang="en-US" dirty="0" err="1" smtClean="0"/>
              <a:t>área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120153"/>
            <a:ext cx="7691719" cy="4571999"/>
          </a:xfrm>
        </p:spPr>
        <p:txBody>
          <a:bodyPr/>
          <a:lstStyle/>
          <a:p>
            <a:pPr algn="just"/>
            <a:r>
              <a:rPr lang="en-US" dirty="0" err="1" smtClean="0"/>
              <a:t>Procurou</a:t>
            </a:r>
            <a:r>
              <a:rPr lang="en-US" dirty="0" smtClean="0"/>
              <a:t>-se </a:t>
            </a:r>
            <a:r>
              <a:rPr lang="en-US" dirty="0" err="1" smtClean="0"/>
              <a:t>apresentar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conhecimentos</a:t>
            </a:r>
            <a:r>
              <a:rPr lang="en-US" dirty="0" smtClean="0"/>
              <a:t> da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perpassados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b="1" dirty="0" err="1"/>
              <a:t>eixos</a:t>
            </a:r>
            <a:r>
              <a:rPr lang="en-US" b="1" dirty="0"/>
              <a:t> </a:t>
            </a:r>
            <a:r>
              <a:rPr lang="en-US" b="1" dirty="0" err="1"/>
              <a:t>integradores</a:t>
            </a:r>
            <a:r>
              <a:rPr lang="en-US" b="1" dirty="0"/>
              <a:t> as </a:t>
            </a:r>
            <a:r>
              <a:rPr lang="en-US" b="1" dirty="0" err="1"/>
              <a:t>dimensões</a:t>
            </a:r>
            <a:r>
              <a:rPr lang="en-US" b="1" dirty="0"/>
              <a:t> do </a:t>
            </a:r>
            <a:r>
              <a:rPr lang="en-US" b="1" dirty="0" err="1"/>
              <a:t>trabalho</a:t>
            </a:r>
            <a:r>
              <a:rPr lang="en-US" b="1" dirty="0"/>
              <a:t>, da </a:t>
            </a:r>
            <a:r>
              <a:rPr lang="en-US" b="1" dirty="0" err="1"/>
              <a:t>cultura</a:t>
            </a:r>
            <a:r>
              <a:rPr lang="en-US" b="1" dirty="0"/>
              <a:t>, da </a:t>
            </a:r>
            <a:r>
              <a:rPr lang="en-US" b="1" dirty="0" err="1"/>
              <a:t>ciência</a:t>
            </a:r>
            <a:r>
              <a:rPr lang="en-US" b="1" dirty="0"/>
              <a:t> e da </a:t>
            </a:r>
            <a:r>
              <a:rPr lang="en-US" b="1" dirty="0" err="1"/>
              <a:t>tecnologia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err="1" smtClean="0"/>
              <a:t>Abordamos</a:t>
            </a:r>
            <a:r>
              <a:rPr lang="en-US" dirty="0" smtClean="0"/>
              <a:t> as </a:t>
            </a:r>
            <a:r>
              <a:rPr lang="en-US" dirty="0" err="1"/>
              <a:t>manifestações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ocorreram</a:t>
            </a:r>
            <a:r>
              <a:rPr lang="en-US" dirty="0"/>
              <a:t> no </a:t>
            </a:r>
            <a:r>
              <a:rPr lang="en-US" dirty="0" err="1"/>
              <a:t>país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junho</a:t>
            </a:r>
            <a:r>
              <a:rPr lang="en-US" dirty="0"/>
              <a:t> de 2013 – as </a:t>
            </a:r>
            <a:r>
              <a:rPr lang="en-US" dirty="0" err="1"/>
              <a:t>chamadas</a:t>
            </a:r>
            <a:r>
              <a:rPr lang="en-US" dirty="0"/>
              <a:t> “</a:t>
            </a:r>
            <a:r>
              <a:rPr lang="en-US" dirty="0" err="1"/>
              <a:t>jornadas</a:t>
            </a:r>
            <a:r>
              <a:rPr lang="en-US" dirty="0"/>
              <a:t> de </a:t>
            </a:r>
            <a:r>
              <a:rPr lang="en-US" dirty="0" err="1"/>
              <a:t>junho</a:t>
            </a:r>
            <a:r>
              <a:rPr lang="en-US" dirty="0"/>
              <a:t>” –,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exemplos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/>
              <a:t>mobilização</a:t>
            </a:r>
            <a:r>
              <a:rPr lang="en-US" dirty="0"/>
              <a:t> </a:t>
            </a:r>
            <a:r>
              <a:rPr lang="en-US" dirty="0" err="1"/>
              <a:t>política</a:t>
            </a:r>
            <a:r>
              <a:rPr lang="en-US" dirty="0"/>
              <a:t> dos </a:t>
            </a:r>
            <a:r>
              <a:rPr lang="en-US" dirty="0" err="1"/>
              <a:t>jovens</a:t>
            </a:r>
            <a:r>
              <a:rPr lang="en-US" dirty="0"/>
              <a:t> </a:t>
            </a:r>
            <a:r>
              <a:rPr lang="en-US" dirty="0" err="1"/>
              <a:t>brasileiros</a:t>
            </a:r>
            <a:r>
              <a:rPr lang="en-US" dirty="0"/>
              <a:t> </a:t>
            </a:r>
            <a:r>
              <a:rPr lang="en-US" dirty="0" smtClean="0"/>
              <a:t>e o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/>
              <a:t>das </a:t>
            </a:r>
            <a:r>
              <a:rPr lang="en-US" dirty="0" err="1"/>
              <a:t>redes</a:t>
            </a:r>
            <a:r>
              <a:rPr lang="en-US" dirty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13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Conhecimentos</a:t>
            </a:r>
            <a:r>
              <a:rPr lang="en-US" sz="3600" dirty="0" smtClean="0"/>
              <a:t> </a:t>
            </a:r>
            <a:r>
              <a:rPr lang="en-US" sz="3600" dirty="0" err="1" smtClean="0"/>
              <a:t>elencados</a:t>
            </a:r>
            <a:r>
              <a:rPr lang="en-US" sz="3600" dirty="0" smtClean="0"/>
              <a:t> da </a:t>
            </a:r>
            <a:r>
              <a:rPr lang="en-US" sz="3600" dirty="0" err="1" smtClean="0"/>
              <a:t>área</a:t>
            </a:r>
            <a:r>
              <a:rPr lang="en-US" sz="3600" dirty="0" smtClean="0"/>
              <a:t> de </a:t>
            </a:r>
            <a:r>
              <a:rPr lang="en-US" sz="3600" dirty="0" err="1" smtClean="0"/>
              <a:t>Ciências</a:t>
            </a:r>
            <a:r>
              <a:rPr lang="en-US" sz="3600" dirty="0" smtClean="0"/>
              <a:t> </a:t>
            </a:r>
            <a:r>
              <a:rPr lang="en-US" sz="3600" dirty="0" err="1" smtClean="0"/>
              <a:t>Humanas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063" y="2120900"/>
            <a:ext cx="7076747" cy="3992563"/>
          </a:xfrm>
        </p:spPr>
        <p:txBody>
          <a:bodyPr numCol="2">
            <a:normAutofit fontScale="85000" lnSpcReduction="10000"/>
          </a:bodyPr>
          <a:lstStyle/>
          <a:p>
            <a:r>
              <a:rPr lang="pt-BR" b="1" dirty="0"/>
              <a:t>Espaço e Tempo</a:t>
            </a:r>
            <a:endParaRPr lang="pt-BR" dirty="0"/>
          </a:p>
          <a:p>
            <a:r>
              <a:rPr lang="en-US" dirty="0" err="1" smtClean="0"/>
              <a:t>Natureza</a:t>
            </a:r>
            <a:r>
              <a:rPr lang="en-US" dirty="0" smtClean="0"/>
              <a:t> e </a:t>
            </a:r>
            <a:r>
              <a:rPr lang="en-US" dirty="0" err="1" smtClean="0"/>
              <a:t>cultura</a:t>
            </a:r>
            <a:endParaRPr lang="en-US" dirty="0" smtClean="0"/>
          </a:p>
          <a:p>
            <a:r>
              <a:rPr lang="pt-BR" b="1" dirty="0"/>
              <a:t>Empiria e Representação</a:t>
            </a:r>
            <a:endParaRPr lang="pt-BR" dirty="0"/>
          </a:p>
          <a:p>
            <a:r>
              <a:rPr lang="pt-BR" dirty="0"/>
              <a:t>Indivíduo e Sociedade</a:t>
            </a:r>
          </a:p>
          <a:p>
            <a:r>
              <a:rPr lang="pt-BR" b="1" dirty="0"/>
              <a:t>Identidade e Alteridade</a:t>
            </a:r>
            <a:endParaRPr lang="pt-BR" dirty="0"/>
          </a:p>
          <a:p>
            <a:r>
              <a:rPr lang="pt-BR" dirty="0"/>
              <a:t>Ética e Política</a:t>
            </a:r>
          </a:p>
          <a:p>
            <a:r>
              <a:rPr lang="pt-BR" b="1" dirty="0"/>
              <a:t>Estado e Direito</a:t>
            </a:r>
            <a:endParaRPr lang="pt-BR" dirty="0"/>
          </a:p>
          <a:p>
            <a:r>
              <a:rPr lang="pt-BR" dirty="0"/>
              <a:t>Trabalho e Economia</a:t>
            </a:r>
          </a:p>
          <a:p>
            <a:r>
              <a:rPr lang="pt-BR" b="1" dirty="0"/>
              <a:t>Ciência e Tecnologia</a:t>
            </a:r>
            <a:endParaRPr lang="pt-BR" dirty="0"/>
          </a:p>
          <a:p>
            <a:r>
              <a:rPr lang="pt-BR" dirty="0"/>
              <a:t>Humanidade e Subjetividade</a:t>
            </a:r>
          </a:p>
          <a:p>
            <a:r>
              <a:rPr lang="pt-BR" b="1" dirty="0"/>
              <a:t>Memória e Patrimônio</a:t>
            </a:r>
            <a:r>
              <a:rPr lang="pt-BR" dirty="0"/>
              <a:t> </a:t>
            </a:r>
          </a:p>
          <a:p>
            <a:r>
              <a:rPr lang="pt-BR" dirty="0"/>
              <a:t>Corpo e Linguagens </a:t>
            </a:r>
          </a:p>
          <a:p>
            <a:r>
              <a:rPr lang="pt-BR" b="1" dirty="0"/>
              <a:t>Arte e Estética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52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REFLEXÃO E AÇÃO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52600"/>
            <a:ext cx="8574088" cy="43735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Sugestão</a:t>
            </a:r>
            <a:r>
              <a:rPr lang="en-US" dirty="0" smtClean="0"/>
              <a:t> de </a:t>
            </a:r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possibilite</a:t>
            </a:r>
            <a:r>
              <a:rPr lang="en-US" dirty="0"/>
              <a:t> </a:t>
            </a:r>
            <a:r>
              <a:rPr lang="en-US" dirty="0" err="1"/>
              <a:t>refletir</a:t>
            </a:r>
            <a:r>
              <a:rPr lang="en-US" dirty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as  </a:t>
            </a:r>
            <a:r>
              <a:rPr lang="en-US" dirty="0" err="1"/>
              <a:t>mudanças</a:t>
            </a:r>
            <a:r>
              <a:rPr lang="en-US" dirty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conteúdos</a:t>
            </a:r>
            <a:r>
              <a:rPr lang="en-US" dirty="0" smtClean="0"/>
              <a:t> </a:t>
            </a:r>
            <a:r>
              <a:rPr lang="en-US" dirty="0" err="1" smtClean="0"/>
              <a:t>currículares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últimos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– </a:t>
            </a:r>
            <a:r>
              <a:rPr lang="en-US" dirty="0" err="1" smtClean="0"/>
              <a:t>mudanças</a:t>
            </a:r>
            <a:r>
              <a:rPr lang="en-US" dirty="0" smtClean="0"/>
              <a:t> e </a:t>
            </a:r>
            <a:r>
              <a:rPr lang="en-US" dirty="0" err="1" smtClean="0"/>
              <a:t>permanências</a:t>
            </a:r>
            <a:r>
              <a:rPr lang="en-US" dirty="0" smtClean="0"/>
              <a:t> no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ensinado</a:t>
            </a:r>
            <a:r>
              <a:rPr lang="en-US" dirty="0" smtClean="0"/>
              <a:t> .</a:t>
            </a:r>
            <a:endParaRPr lang="en-US" dirty="0"/>
          </a:p>
          <a:p>
            <a:pPr algn="just"/>
            <a:r>
              <a:rPr lang="en-US" dirty="0" err="1" smtClean="0"/>
              <a:t>Sugerimos</a:t>
            </a:r>
            <a:r>
              <a:rPr lang="en-US" dirty="0" smtClean="0"/>
              <a:t> a </a:t>
            </a:r>
            <a:r>
              <a:rPr lang="en-US" dirty="0" err="1" smtClean="0"/>
              <a:t>consulta</a:t>
            </a:r>
            <a:r>
              <a:rPr lang="en-US" dirty="0" smtClean="0"/>
              <a:t> e a </a:t>
            </a:r>
            <a:r>
              <a:rPr lang="en-US" dirty="0" err="1" smtClean="0"/>
              <a:t>comparação</a:t>
            </a:r>
            <a:r>
              <a:rPr lang="en-US" dirty="0" smtClean="0"/>
              <a:t> de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/>
              <a:t>livros</a:t>
            </a:r>
            <a:r>
              <a:rPr lang="en-US" dirty="0"/>
              <a:t> </a:t>
            </a:r>
            <a:r>
              <a:rPr lang="en-US" dirty="0" err="1" smtClean="0"/>
              <a:t>didáticos</a:t>
            </a:r>
            <a:r>
              <a:rPr lang="en-US" dirty="0" smtClean="0"/>
              <a:t>, </a:t>
            </a:r>
            <a:r>
              <a:rPr lang="en-US" dirty="0" err="1"/>
              <a:t>Legislação</a:t>
            </a:r>
            <a:r>
              <a:rPr lang="en-US" dirty="0"/>
              <a:t> </a:t>
            </a:r>
            <a:r>
              <a:rPr lang="en-US" dirty="0" err="1"/>
              <a:t>Educacional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Municipal, </a:t>
            </a:r>
            <a:r>
              <a:rPr lang="en-US" dirty="0" err="1"/>
              <a:t>Estadual</a:t>
            </a:r>
            <a:r>
              <a:rPr lang="en-US" dirty="0"/>
              <a:t>, Federal), </a:t>
            </a:r>
            <a:r>
              <a:rPr lang="en-US" dirty="0" err="1" smtClean="0"/>
              <a:t>entrevistas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 smtClean="0"/>
              <a:t>conversas</a:t>
            </a:r>
            <a:r>
              <a:rPr lang="en-US" dirty="0" smtClean="0"/>
              <a:t> </a:t>
            </a:r>
            <a:r>
              <a:rPr lang="en-US" dirty="0"/>
              <a:t>com </a:t>
            </a:r>
            <a:r>
              <a:rPr lang="en-US" dirty="0" err="1"/>
              <a:t>professores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 smtClean="0"/>
              <a:t>experientes</a:t>
            </a:r>
            <a:r>
              <a:rPr lang="en-US" dirty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/>
              <a:t>mudanças</a:t>
            </a:r>
            <a:r>
              <a:rPr lang="en-US" dirty="0"/>
              <a:t> e </a:t>
            </a:r>
            <a:r>
              <a:rPr lang="en-US" dirty="0" err="1"/>
              <a:t>permanências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conteúdos</a:t>
            </a:r>
            <a:r>
              <a:rPr lang="en-US" dirty="0"/>
              <a:t> </a:t>
            </a:r>
            <a:r>
              <a:rPr lang="en-US" dirty="0" err="1"/>
              <a:t>ensinados</a:t>
            </a:r>
            <a:r>
              <a:rPr lang="en-US" dirty="0"/>
              <a:t>. </a:t>
            </a:r>
          </a:p>
          <a:p>
            <a:pPr algn="just"/>
            <a:r>
              <a:rPr lang="en-US" dirty="0" smtClean="0"/>
              <a:t>Com </a:t>
            </a:r>
            <a:r>
              <a:rPr lang="en-US" dirty="0"/>
              <a:t>base </a:t>
            </a:r>
            <a:r>
              <a:rPr lang="en-US" dirty="0" err="1"/>
              <a:t>nestas</a:t>
            </a:r>
            <a:r>
              <a:rPr lang="en-US" dirty="0"/>
              <a:t> </a:t>
            </a:r>
            <a:r>
              <a:rPr lang="en-US" dirty="0" err="1" smtClean="0"/>
              <a:t>reflexões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levando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conta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exercícios</a:t>
            </a:r>
            <a:r>
              <a:rPr lang="en-US" dirty="0"/>
              <a:t> </a:t>
            </a:r>
            <a:r>
              <a:rPr lang="en-US" dirty="0" err="1"/>
              <a:t>feitos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final das </a:t>
            </a:r>
            <a:r>
              <a:rPr lang="en-US" dirty="0" err="1"/>
              <a:t>Unidades</a:t>
            </a:r>
            <a:r>
              <a:rPr lang="en-US" dirty="0"/>
              <a:t> 1 e 2, </a:t>
            </a:r>
            <a:r>
              <a:rPr lang="en-US" dirty="0" err="1" smtClean="0"/>
              <a:t>sugerimos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professores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planejem</a:t>
            </a:r>
            <a:r>
              <a:rPr lang="en-US" dirty="0" smtClean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ação</a:t>
            </a:r>
            <a:r>
              <a:rPr lang="en-US" dirty="0"/>
              <a:t> curricular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considere</a:t>
            </a:r>
            <a:r>
              <a:rPr lang="en-US" dirty="0"/>
              <a:t> a </a:t>
            </a:r>
            <a:r>
              <a:rPr lang="en-US" dirty="0" err="1"/>
              <a:t>realidade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estudantes</a:t>
            </a:r>
            <a:r>
              <a:rPr lang="en-US" dirty="0"/>
              <a:t> 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abordagem</a:t>
            </a:r>
            <a:r>
              <a:rPr lang="en-US" dirty="0"/>
              <a:t> </a:t>
            </a:r>
            <a:r>
              <a:rPr lang="en-US" dirty="0" err="1"/>
              <a:t>interdisciplinar</a:t>
            </a:r>
            <a:r>
              <a:rPr lang="en-US" dirty="0"/>
              <a:t> entre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componenentes</a:t>
            </a:r>
            <a:r>
              <a:rPr lang="en-US" dirty="0"/>
              <a:t> </a:t>
            </a:r>
            <a:r>
              <a:rPr lang="en-US" dirty="0" err="1"/>
              <a:t>curriculares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92217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43753"/>
            <a:ext cx="7691719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4. </a:t>
            </a:r>
            <a:r>
              <a:rPr lang="en-US" sz="3200" b="1" dirty="0" err="1" smtClean="0"/>
              <a:t>Possibilidades</a:t>
            </a:r>
            <a:r>
              <a:rPr lang="en-US" sz="3200" b="1" dirty="0" smtClean="0"/>
              <a:t> </a:t>
            </a:r>
            <a:r>
              <a:rPr lang="en-US" sz="3200" b="1" dirty="0"/>
              <a:t>de </a:t>
            </a:r>
            <a:r>
              <a:rPr lang="en-US" sz="3200" b="1" dirty="0" err="1"/>
              <a:t>abordagens</a:t>
            </a:r>
            <a:r>
              <a:rPr lang="en-US" sz="3200" b="1" dirty="0"/>
              <a:t> </a:t>
            </a:r>
            <a:r>
              <a:rPr lang="en-US" sz="3200" b="1" dirty="0" err="1"/>
              <a:t>pedagógico</a:t>
            </a:r>
            <a:r>
              <a:rPr lang="en-US" sz="3200" b="1" dirty="0"/>
              <a:t>- </a:t>
            </a:r>
            <a:r>
              <a:rPr lang="en-US" sz="3200" b="1" dirty="0" err="1"/>
              <a:t>curriculares</a:t>
            </a:r>
            <a:r>
              <a:rPr lang="en-US" sz="3200" b="1" dirty="0"/>
              <a:t> </a:t>
            </a:r>
            <a:r>
              <a:rPr lang="en-US" sz="3200" b="1" dirty="0" err="1"/>
              <a:t>na</a:t>
            </a:r>
            <a:r>
              <a:rPr lang="en-US" sz="3200" b="1" dirty="0"/>
              <a:t> </a:t>
            </a:r>
            <a:r>
              <a:rPr lang="en-US" sz="3200" b="1" dirty="0" err="1"/>
              <a:t>Área</a:t>
            </a:r>
            <a:r>
              <a:rPr lang="en-US" sz="3200" b="1" dirty="0"/>
              <a:t> de </a:t>
            </a:r>
            <a:r>
              <a:rPr lang="en-US" sz="3200" b="1" dirty="0" err="1"/>
              <a:t>Ciências</a:t>
            </a:r>
            <a:r>
              <a:rPr lang="en-US" sz="3200" b="1" dirty="0"/>
              <a:t> </a:t>
            </a:r>
            <a:r>
              <a:rPr lang="en-US" sz="3200" b="1" dirty="0" err="1"/>
              <a:t>Humanas</a:t>
            </a:r>
            <a:r>
              <a:rPr lang="en-US" sz="3200" b="1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777253"/>
            <a:ext cx="7691719" cy="45719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Apresentamos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/>
              <a:t>componentes</a:t>
            </a:r>
            <a:r>
              <a:rPr lang="en-US" dirty="0"/>
              <a:t> </a:t>
            </a:r>
            <a:r>
              <a:rPr lang="en-US" dirty="0" err="1"/>
              <a:t>curriculares</a:t>
            </a:r>
            <a:r>
              <a:rPr lang="en-US" dirty="0"/>
              <a:t> das </a:t>
            </a:r>
            <a:r>
              <a:rPr lang="en-US" dirty="0" err="1"/>
              <a:t>Ciências</a:t>
            </a:r>
            <a:r>
              <a:rPr lang="en-US" dirty="0"/>
              <a:t> </a:t>
            </a:r>
            <a:r>
              <a:rPr lang="en-US" dirty="0" err="1"/>
              <a:t>Humanas</a:t>
            </a:r>
            <a:r>
              <a:rPr lang="en-US" dirty="0"/>
              <a:t> </a:t>
            </a:r>
            <a:r>
              <a:rPr lang="en-US" dirty="0" smtClean="0"/>
              <a:t>e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têm</a:t>
            </a:r>
            <a:r>
              <a:rPr lang="en-US" dirty="0" smtClean="0"/>
              <a:t> a </a:t>
            </a:r>
            <a:r>
              <a:rPr lang="en-US" dirty="0" err="1" smtClean="0"/>
              <a:t>oferecer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formação</a:t>
            </a:r>
            <a:r>
              <a:rPr lang="en-US" dirty="0" smtClean="0"/>
              <a:t> </a:t>
            </a:r>
            <a:r>
              <a:rPr lang="en-US" dirty="0" err="1" smtClean="0"/>
              <a:t>cidadã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Como as CH </a:t>
            </a:r>
            <a:r>
              <a:rPr lang="en-US" dirty="0" err="1" smtClean="0"/>
              <a:t>lidam</a:t>
            </a:r>
            <a:r>
              <a:rPr lang="en-US" dirty="0" smtClean="0"/>
              <a:t> com </a:t>
            </a:r>
            <a:r>
              <a:rPr lang="en-US" dirty="0" err="1" smtClean="0"/>
              <a:t>sujeitos</a:t>
            </a:r>
            <a:r>
              <a:rPr lang="en-US" dirty="0" smtClean="0"/>
              <a:t> </a:t>
            </a:r>
            <a:r>
              <a:rPr lang="en-US" dirty="0" err="1"/>
              <a:t>humanos</a:t>
            </a:r>
            <a:r>
              <a:rPr lang="en-US" dirty="0"/>
              <a:t> no </a:t>
            </a:r>
            <a:r>
              <a:rPr lang="en-US" dirty="0" err="1"/>
              <a:t>mundo</a:t>
            </a:r>
            <a:r>
              <a:rPr lang="en-US" dirty="0"/>
              <a:t>,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investigação</a:t>
            </a:r>
            <a:r>
              <a:rPr lang="en-US" dirty="0" smtClean="0"/>
              <a:t> e </a:t>
            </a:r>
            <a:r>
              <a:rPr lang="en-US" dirty="0" err="1" smtClean="0"/>
              <a:t>questionamento</a:t>
            </a:r>
            <a:r>
              <a:rPr lang="en-US" dirty="0" smtClean="0"/>
              <a:t>, </a:t>
            </a:r>
            <a:r>
              <a:rPr lang="en-US" dirty="0" err="1" smtClean="0"/>
              <a:t>possibilitam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estudantes</a:t>
            </a:r>
            <a:r>
              <a:rPr lang="en-US" dirty="0" smtClean="0"/>
              <a:t> a </a:t>
            </a:r>
            <a:r>
              <a:rPr lang="en-US" dirty="0" err="1"/>
              <a:t>compreensão</a:t>
            </a:r>
            <a:r>
              <a:rPr lang="en-US" dirty="0"/>
              <a:t> </a:t>
            </a:r>
            <a:r>
              <a:rPr lang="en-US" dirty="0" err="1"/>
              <a:t>crítica</a:t>
            </a:r>
            <a:r>
              <a:rPr lang="en-US" dirty="0"/>
              <a:t> de </a:t>
            </a:r>
            <a:r>
              <a:rPr lang="en-US" dirty="0" err="1"/>
              <a:t>si</a:t>
            </a:r>
            <a:r>
              <a:rPr lang="en-US" dirty="0"/>
              <a:t> e do outro, das </a:t>
            </a:r>
            <a:r>
              <a:rPr lang="en-US" dirty="0" err="1"/>
              <a:t>configurações</a:t>
            </a:r>
            <a:r>
              <a:rPr lang="en-US" dirty="0"/>
              <a:t> e </a:t>
            </a:r>
            <a:r>
              <a:rPr lang="en-US" dirty="0" err="1"/>
              <a:t>relações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de </a:t>
            </a:r>
            <a:r>
              <a:rPr lang="en-US" dirty="0" err="1"/>
              <a:t>práticas</a:t>
            </a:r>
            <a:r>
              <a:rPr lang="en-US" dirty="0"/>
              <a:t> e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culturais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tentativa</a:t>
            </a:r>
            <a:r>
              <a:rPr lang="en-US" dirty="0"/>
              <a:t> de </a:t>
            </a:r>
            <a:r>
              <a:rPr lang="en-US" dirty="0" err="1"/>
              <a:t>protagonizar</a:t>
            </a:r>
            <a:r>
              <a:rPr lang="en-US" dirty="0"/>
              <a:t> </a:t>
            </a:r>
            <a:r>
              <a:rPr lang="en-US" dirty="0" err="1"/>
              <a:t>atitudes</a:t>
            </a:r>
            <a:r>
              <a:rPr lang="en-US" dirty="0"/>
              <a:t> </a:t>
            </a:r>
            <a:r>
              <a:rPr lang="en-US" dirty="0" err="1"/>
              <a:t>transformadoras</a:t>
            </a:r>
            <a:r>
              <a:rPr lang="en-US" dirty="0"/>
              <a:t> e </a:t>
            </a:r>
            <a:r>
              <a:rPr lang="en-US" dirty="0" err="1"/>
              <a:t>éticas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Buscamos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reflexivo</a:t>
            </a:r>
            <a:r>
              <a:rPr lang="en-US" dirty="0"/>
              <a:t> e </a:t>
            </a:r>
            <a:r>
              <a:rPr lang="en-US" dirty="0" err="1"/>
              <a:t>crítico</a:t>
            </a:r>
            <a:r>
              <a:rPr lang="en-US" dirty="0"/>
              <a:t>, </a:t>
            </a:r>
            <a:r>
              <a:rPr lang="en-US" dirty="0" err="1"/>
              <a:t>baseado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i="1" dirty="0" err="1" smtClean="0"/>
              <a:t>desnaturalização</a:t>
            </a:r>
            <a:r>
              <a:rPr lang="en-US" b="1" dirty="0"/>
              <a:t>, no </a:t>
            </a:r>
            <a:r>
              <a:rPr lang="en-US" b="1" i="1" dirty="0" err="1"/>
              <a:t>estranhamento</a:t>
            </a:r>
            <a:r>
              <a:rPr lang="en-US" b="1" i="1" dirty="0"/>
              <a:t> </a:t>
            </a:r>
            <a:r>
              <a:rPr lang="en-US" b="1" dirty="0"/>
              <a:t>e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i="1" dirty="0" err="1"/>
              <a:t>sensibilização</a:t>
            </a:r>
            <a:r>
              <a:rPr lang="en-US" dirty="0"/>
              <a:t>, </a:t>
            </a:r>
            <a:r>
              <a:rPr lang="en-US" dirty="0" err="1" smtClean="0"/>
              <a:t>argumento</a:t>
            </a:r>
            <a:r>
              <a:rPr lang="en-US" dirty="0" smtClean="0"/>
              <a:t> da </a:t>
            </a:r>
            <a:r>
              <a:rPr lang="en-US" dirty="0" err="1" smtClean="0"/>
              <a:t>unidade</a:t>
            </a:r>
            <a:r>
              <a:rPr lang="en-US" dirty="0" smtClean="0"/>
              <a:t> 2,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mundo</a:t>
            </a:r>
            <a:r>
              <a:rPr lang="en-US" dirty="0"/>
              <a:t> no </a:t>
            </a:r>
            <a:r>
              <a:rPr lang="en-US" dirty="0" err="1"/>
              <a:t>qual</a:t>
            </a:r>
            <a:r>
              <a:rPr lang="en-US" dirty="0"/>
              <a:t> </a:t>
            </a:r>
            <a:r>
              <a:rPr lang="en-US" dirty="0" err="1"/>
              <a:t>vivemos</a:t>
            </a:r>
            <a:r>
              <a:rPr lang="en-US" dirty="0"/>
              <a:t> e </a:t>
            </a:r>
            <a:r>
              <a:rPr lang="en-US" dirty="0" err="1"/>
              <a:t>dimensionar</a:t>
            </a:r>
            <a:r>
              <a:rPr lang="en-US" dirty="0"/>
              <a:t> as </a:t>
            </a:r>
            <a:r>
              <a:rPr lang="en-US" dirty="0" err="1"/>
              <a:t>implicações</a:t>
            </a:r>
            <a:r>
              <a:rPr lang="en-US" dirty="0"/>
              <a:t> de </a:t>
            </a:r>
            <a:r>
              <a:rPr lang="en-US" dirty="0" err="1"/>
              <a:t>nossas</a:t>
            </a:r>
            <a:r>
              <a:rPr lang="en-US" dirty="0"/>
              <a:t> </a:t>
            </a:r>
            <a:r>
              <a:rPr lang="en-US" dirty="0" err="1"/>
              <a:t>escolhas</a:t>
            </a:r>
            <a:r>
              <a:rPr lang="en-US" dirty="0"/>
              <a:t> </a:t>
            </a:r>
            <a:r>
              <a:rPr lang="en-US" dirty="0" err="1"/>
              <a:t>morais</a:t>
            </a:r>
            <a:r>
              <a:rPr lang="en-US" dirty="0"/>
              <a:t>, </a:t>
            </a:r>
            <a:r>
              <a:rPr lang="en-US" dirty="0" err="1"/>
              <a:t>políticas</a:t>
            </a:r>
            <a:r>
              <a:rPr lang="en-US" dirty="0"/>
              <a:t>, </a:t>
            </a:r>
            <a:r>
              <a:rPr lang="en-US" dirty="0" err="1"/>
              <a:t>religiosas</a:t>
            </a:r>
            <a:r>
              <a:rPr lang="en-US" dirty="0"/>
              <a:t>, </a:t>
            </a:r>
            <a:r>
              <a:rPr lang="en-US" dirty="0" err="1"/>
              <a:t>jurídicas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8534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Leitura</a:t>
            </a:r>
            <a:r>
              <a:rPr lang="en-US" dirty="0" smtClean="0"/>
              <a:t> de </a:t>
            </a:r>
            <a:r>
              <a:rPr lang="en-US" dirty="0" err="1" smtClean="0"/>
              <a:t>mundo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615453"/>
            <a:ext cx="7691719" cy="3620247"/>
          </a:xfrm>
        </p:spPr>
        <p:txBody>
          <a:bodyPr/>
          <a:lstStyle/>
          <a:p>
            <a:r>
              <a:rPr lang="en-US" dirty="0"/>
              <a:t>Paulo </a:t>
            </a:r>
            <a:r>
              <a:rPr lang="en-US" dirty="0" err="1"/>
              <a:t>Freire</a:t>
            </a:r>
            <a:r>
              <a:rPr lang="en-US" dirty="0"/>
              <a:t> (1986)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lembrou</a:t>
            </a:r>
            <a:r>
              <a:rPr lang="en-US" dirty="0"/>
              <a:t>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vezes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várias</a:t>
            </a:r>
            <a:r>
              <a:rPr lang="en-US" dirty="0"/>
              <a:t> </a:t>
            </a:r>
            <a:r>
              <a:rPr lang="en-US" dirty="0" err="1"/>
              <a:t>obras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a </a:t>
            </a:r>
            <a:r>
              <a:rPr lang="en-US" dirty="0" err="1"/>
              <a:t>leitura</a:t>
            </a:r>
            <a:r>
              <a:rPr lang="en-US" dirty="0"/>
              <a:t> do </a:t>
            </a:r>
            <a:r>
              <a:rPr lang="en-US" dirty="0" err="1"/>
              <a:t>mundo</a:t>
            </a:r>
            <a:r>
              <a:rPr lang="en-US" dirty="0"/>
              <a:t> precede a </a:t>
            </a:r>
            <a:r>
              <a:rPr lang="en-US" dirty="0" err="1"/>
              <a:t>leitura</a:t>
            </a:r>
            <a:r>
              <a:rPr lang="en-US" dirty="0"/>
              <a:t> das </a:t>
            </a:r>
            <a:r>
              <a:rPr lang="en-US" dirty="0" err="1"/>
              <a:t>palavras</a:t>
            </a:r>
            <a:r>
              <a:rPr lang="en-US" dirty="0"/>
              <a:t>, </a:t>
            </a:r>
            <a:r>
              <a:rPr lang="en-US" dirty="0" err="1"/>
              <a:t>apontando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dicotomia</a:t>
            </a:r>
            <a:r>
              <a:rPr lang="en-US" dirty="0"/>
              <a:t> entre </a:t>
            </a:r>
            <a:r>
              <a:rPr lang="en-US" dirty="0" err="1"/>
              <a:t>ler</a:t>
            </a:r>
            <a:r>
              <a:rPr lang="en-US" dirty="0"/>
              <a:t> as </a:t>
            </a:r>
            <a:r>
              <a:rPr lang="en-US" dirty="0" err="1"/>
              <a:t>palavras</a:t>
            </a:r>
            <a:r>
              <a:rPr lang="en-US" dirty="0"/>
              <a:t> e </a:t>
            </a:r>
            <a:r>
              <a:rPr lang="en-US" dirty="0" err="1"/>
              <a:t>ler</a:t>
            </a:r>
            <a:r>
              <a:rPr lang="en-US" dirty="0"/>
              <a:t> o </a:t>
            </a:r>
            <a:r>
              <a:rPr lang="en-US" dirty="0" err="1"/>
              <a:t>mundo</a:t>
            </a:r>
            <a:r>
              <a:rPr lang="en-US" dirty="0"/>
              <a:t>,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alertando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escola</a:t>
            </a:r>
            <a:r>
              <a:rPr lang="en-US" dirty="0"/>
              <a:t> e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funções</a:t>
            </a:r>
            <a:r>
              <a:rPr lang="en-US" dirty="0"/>
              <a:t> no </a:t>
            </a:r>
            <a:r>
              <a:rPr lang="en-US" dirty="0" err="1"/>
              <a:t>ato</a:t>
            </a:r>
            <a:r>
              <a:rPr lang="en-US" dirty="0"/>
              <a:t> de </a:t>
            </a:r>
            <a:r>
              <a:rPr lang="en-US" dirty="0" err="1"/>
              <a:t>ler</a:t>
            </a:r>
            <a:r>
              <a:rPr lang="en-US" dirty="0"/>
              <a:t>, </a:t>
            </a:r>
            <a:r>
              <a:rPr lang="en-US" dirty="0" err="1"/>
              <a:t>compreender</a:t>
            </a:r>
            <a:r>
              <a:rPr lang="en-US" dirty="0"/>
              <a:t> e </a:t>
            </a:r>
            <a:r>
              <a:rPr lang="en-US" dirty="0" err="1"/>
              <a:t>interferir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realidade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845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630382"/>
            <a:ext cx="8574087" cy="967840"/>
          </a:xfrm>
        </p:spPr>
        <p:txBody>
          <a:bodyPr>
            <a:noAutofit/>
          </a:bodyPr>
          <a:lstStyle/>
          <a:p>
            <a:r>
              <a:rPr lang="en-US" sz="2800" b="1" dirty="0"/>
              <a:t>A </a:t>
            </a:r>
            <a:r>
              <a:rPr lang="en-US" sz="2800" b="1" dirty="0" err="1"/>
              <a:t>organização</a:t>
            </a:r>
            <a:r>
              <a:rPr lang="en-US" sz="2800" b="1" dirty="0"/>
              <a:t> curricular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áreas</a:t>
            </a:r>
            <a:r>
              <a:rPr lang="en-US" sz="2800" b="1" dirty="0"/>
              <a:t> do </a:t>
            </a:r>
            <a:r>
              <a:rPr lang="en-US" sz="2800" b="1" dirty="0" err="1"/>
              <a:t>conhecimento</a:t>
            </a:r>
            <a:r>
              <a:rPr lang="en-US" sz="2800" b="1" dirty="0"/>
              <a:t> </a:t>
            </a:r>
            <a:r>
              <a:rPr lang="en-US" sz="2800" b="1" dirty="0" err="1"/>
              <a:t>pressupõe</a:t>
            </a:r>
            <a:r>
              <a:rPr lang="en-US" sz="2800" b="1" dirty="0"/>
              <a:t> </a:t>
            </a:r>
            <a:r>
              <a:rPr lang="en-US" sz="2800" b="1" dirty="0" err="1"/>
              <a:t>planejamento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equipe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1" y="2044700"/>
            <a:ext cx="7740650" cy="39925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Indicamos</a:t>
            </a:r>
            <a:r>
              <a:rPr lang="en-US" dirty="0"/>
              <a:t>, </a:t>
            </a:r>
            <a:r>
              <a:rPr lang="en-US" dirty="0" err="1"/>
              <a:t>então</a:t>
            </a:r>
            <a:r>
              <a:rPr lang="en-US" dirty="0"/>
              <a:t>, de forma </a:t>
            </a:r>
            <a:r>
              <a:rPr lang="en-US" dirty="0" err="1"/>
              <a:t>sintética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componentes</a:t>
            </a:r>
            <a:r>
              <a:rPr lang="en-US" dirty="0"/>
              <a:t> </a:t>
            </a:r>
            <a:r>
              <a:rPr lang="en-US" dirty="0" err="1"/>
              <a:t>curriculares</a:t>
            </a:r>
            <a:r>
              <a:rPr lang="en-US" dirty="0"/>
              <a:t> das </a:t>
            </a:r>
            <a:r>
              <a:rPr lang="en-US" dirty="0" err="1"/>
              <a:t>Ciências</a:t>
            </a:r>
            <a:r>
              <a:rPr lang="en-US" dirty="0"/>
              <a:t> </a:t>
            </a:r>
            <a:r>
              <a:rPr lang="en-US" dirty="0" err="1"/>
              <a:t>Humanas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interagir</a:t>
            </a:r>
            <a:r>
              <a:rPr lang="en-US" dirty="0"/>
              <a:t> entre </a:t>
            </a:r>
            <a:r>
              <a:rPr lang="en-US" dirty="0" err="1"/>
              <a:t>si</a:t>
            </a:r>
            <a:r>
              <a:rPr lang="en-US" dirty="0"/>
              <a:t> e com as </a:t>
            </a:r>
            <a:r>
              <a:rPr lang="en-US" dirty="0" err="1"/>
              <a:t>demais</a:t>
            </a:r>
            <a:r>
              <a:rPr lang="en-US" dirty="0"/>
              <a:t> </a:t>
            </a:r>
            <a:r>
              <a:rPr lang="en-US" dirty="0" err="1"/>
              <a:t>áreas</a:t>
            </a:r>
            <a:r>
              <a:rPr lang="en-US" dirty="0"/>
              <a:t> de </a:t>
            </a:r>
            <a:r>
              <a:rPr lang="en-US" dirty="0" err="1"/>
              <a:t>conhecimento</a:t>
            </a:r>
            <a:r>
              <a:rPr lang="en-US" dirty="0"/>
              <a:t>. </a:t>
            </a:r>
          </a:p>
          <a:p>
            <a:r>
              <a:rPr lang="en-US" dirty="0"/>
              <a:t>A </a:t>
            </a:r>
            <a:r>
              <a:rPr lang="en-US" b="1" dirty="0" err="1"/>
              <a:t>História</a:t>
            </a:r>
            <a:r>
              <a:rPr lang="en-US" b="1" dirty="0"/>
              <a:t>, a </a:t>
            </a:r>
            <a:r>
              <a:rPr lang="en-US" b="1" dirty="0" err="1"/>
              <a:t>Geografia</a:t>
            </a:r>
            <a:r>
              <a:rPr lang="en-US" b="1" dirty="0"/>
              <a:t>, a </a:t>
            </a:r>
            <a:r>
              <a:rPr lang="en-US" b="1" dirty="0" err="1"/>
              <a:t>Filosofia</a:t>
            </a:r>
            <a:r>
              <a:rPr lang="en-US" b="1" dirty="0"/>
              <a:t> e a </a:t>
            </a:r>
            <a:r>
              <a:rPr lang="en-US" b="1" dirty="0" err="1"/>
              <a:t>Sociologia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maneira</a:t>
            </a:r>
            <a:r>
              <a:rPr lang="en-US" dirty="0"/>
              <a:t>, </a:t>
            </a:r>
            <a:r>
              <a:rPr lang="en-US" dirty="0" err="1"/>
              <a:t>têm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a </a:t>
            </a:r>
            <a:r>
              <a:rPr lang="en-US" dirty="0" err="1"/>
              <a:t>dizer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realizarem</a:t>
            </a:r>
            <a:r>
              <a:rPr lang="en-US" dirty="0"/>
              <a:t> a </a:t>
            </a:r>
            <a:r>
              <a:rPr lang="en-US" dirty="0" err="1"/>
              <a:t>reflexão</a:t>
            </a:r>
            <a:r>
              <a:rPr lang="en-US" dirty="0"/>
              <a:t> </a:t>
            </a:r>
            <a:r>
              <a:rPr lang="en-US" dirty="0" err="1"/>
              <a:t>crítica</a:t>
            </a:r>
            <a:r>
              <a:rPr lang="en-US" dirty="0"/>
              <a:t>, </a:t>
            </a:r>
            <a:r>
              <a:rPr lang="en-US" dirty="0" err="1"/>
              <a:t>compreensiva</a:t>
            </a:r>
            <a:r>
              <a:rPr lang="en-US" dirty="0"/>
              <a:t> e </a:t>
            </a:r>
            <a:r>
              <a:rPr lang="en-US" dirty="0" err="1"/>
              <a:t>dialógica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as </a:t>
            </a:r>
            <a:r>
              <a:rPr lang="en-US" dirty="0" err="1"/>
              <a:t>vidas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sujeitos</a:t>
            </a:r>
            <a:r>
              <a:rPr lang="en-US" dirty="0"/>
              <a:t> </a:t>
            </a:r>
            <a:r>
              <a:rPr lang="en-US" dirty="0" err="1"/>
              <a:t>humanos</a:t>
            </a:r>
            <a:r>
              <a:rPr lang="en-US" dirty="0"/>
              <a:t> </a:t>
            </a:r>
            <a:r>
              <a:rPr lang="en-US" dirty="0" err="1" smtClean="0"/>
              <a:t>experienciaram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temporalidades</a:t>
            </a:r>
            <a:r>
              <a:rPr lang="en-US" dirty="0"/>
              <a:t> e </a:t>
            </a:r>
            <a:r>
              <a:rPr lang="en-US" dirty="0" err="1"/>
              <a:t>espacialidades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Sugerimos</a:t>
            </a:r>
            <a:r>
              <a:rPr lang="en-US" dirty="0" smtClean="0"/>
              <a:t> o </a:t>
            </a:r>
            <a:r>
              <a:rPr lang="en-US" dirty="0" err="1" smtClean="0"/>
              <a:t>potencial</a:t>
            </a:r>
            <a:r>
              <a:rPr lang="en-US" dirty="0" smtClean="0"/>
              <a:t> de </a:t>
            </a:r>
            <a:r>
              <a:rPr lang="en-US" dirty="0" err="1" smtClean="0"/>
              <a:t>ouvir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/>
              <a:t>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estudantes</a:t>
            </a:r>
            <a:r>
              <a:rPr lang="en-US" dirty="0"/>
              <a:t>, </a:t>
            </a:r>
            <a:r>
              <a:rPr lang="en-US" dirty="0" err="1"/>
              <a:t>professores</a:t>
            </a:r>
            <a:r>
              <a:rPr lang="en-US" dirty="0"/>
              <a:t> e </a:t>
            </a:r>
            <a:r>
              <a:rPr lang="en-US" dirty="0" err="1"/>
              <a:t>gestores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convivemos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instituições</a:t>
            </a:r>
            <a:r>
              <a:rPr lang="en-US" dirty="0"/>
              <a:t> </a:t>
            </a:r>
            <a:r>
              <a:rPr lang="en-US" dirty="0" err="1"/>
              <a:t>educacionais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57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41" y="0"/>
            <a:ext cx="7691719" cy="974904"/>
          </a:xfrm>
        </p:spPr>
        <p:txBody>
          <a:bodyPr/>
          <a:lstStyle/>
          <a:p>
            <a:r>
              <a:rPr lang="en-US" sz="4000" dirty="0" smtClean="0"/>
              <a:t>SUMÁRIO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4904"/>
            <a:ext cx="8864599" cy="4803596"/>
          </a:xfrm>
        </p:spPr>
        <p:txBody>
          <a:bodyPr>
            <a:noAutofit/>
          </a:bodyPr>
          <a:lstStyle/>
          <a:p>
            <a:r>
              <a:rPr lang="pt-BR" sz="2000" b="1" dirty="0" err="1" smtClean="0"/>
              <a:t>Introdução</a:t>
            </a:r>
            <a:r>
              <a:rPr lang="pt-BR" sz="2000" b="1" dirty="0" smtClean="0"/>
              <a:t> </a:t>
            </a:r>
          </a:p>
          <a:p>
            <a:r>
              <a:rPr lang="pt-BR" sz="2000" b="1" dirty="0" smtClean="0"/>
              <a:t>1</a:t>
            </a:r>
            <a:r>
              <a:rPr lang="pt-BR" sz="2000" b="1" dirty="0"/>
              <a:t>. A </a:t>
            </a:r>
            <a:r>
              <a:rPr lang="pt-BR" sz="2000" b="1" dirty="0" err="1"/>
              <a:t>integração</a:t>
            </a:r>
            <a:r>
              <a:rPr lang="pt-BR" sz="2000" b="1" dirty="0"/>
              <a:t> entre as </a:t>
            </a:r>
            <a:r>
              <a:rPr lang="pt-BR" sz="2000" b="1" dirty="0" err="1"/>
              <a:t>Ciências</a:t>
            </a:r>
            <a:r>
              <a:rPr lang="pt-BR" sz="2000" b="1" dirty="0"/>
              <a:t> Humanas como projeto </a:t>
            </a:r>
            <a:r>
              <a:rPr lang="pt-BR" sz="2000" b="1" dirty="0" err="1"/>
              <a:t>pedagógico</a:t>
            </a:r>
            <a:r>
              <a:rPr lang="pt-BR" sz="2000" b="1" dirty="0"/>
              <a:t> </a:t>
            </a:r>
            <a:r>
              <a:rPr lang="pt-BR" sz="2000" dirty="0"/>
              <a:t> </a:t>
            </a:r>
            <a:r>
              <a:rPr lang="pt-BR" sz="2000" dirty="0" smtClean="0"/>
              <a:t> </a:t>
            </a:r>
          </a:p>
          <a:p>
            <a:r>
              <a:rPr lang="pt-BR" sz="2000" dirty="0" smtClean="0"/>
              <a:t>1.1 </a:t>
            </a:r>
            <a:r>
              <a:rPr lang="pt-BR" sz="2000" dirty="0"/>
              <a:t>O problema das </a:t>
            </a:r>
            <a:r>
              <a:rPr lang="pt-BR" sz="2000" dirty="0" err="1"/>
              <a:t>Ciências</a:t>
            </a:r>
            <a:r>
              <a:rPr lang="pt-BR" sz="2000" dirty="0"/>
              <a:t> Humanas </a:t>
            </a:r>
            <a:endParaRPr lang="pt-BR" sz="2000" dirty="0" smtClean="0"/>
          </a:p>
          <a:p>
            <a:r>
              <a:rPr lang="pt-BR" sz="2000" dirty="0" smtClean="0"/>
              <a:t>1.1.1 </a:t>
            </a:r>
            <a:r>
              <a:rPr lang="pt-BR" sz="2000" dirty="0"/>
              <a:t>A </a:t>
            </a:r>
            <a:r>
              <a:rPr lang="pt-BR" sz="2000" dirty="0" err="1"/>
              <a:t>paideia</a:t>
            </a:r>
            <a:r>
              <a:rPr lang="pt-BR" sz="2000" dirty="0"/>
              <a:t> grega: a </a:t>
            </a:r>
            <a:r>
              <a:rPr lang="pt-BR" sz="2000" dirty="0" err="1"/>
              <a:t>formação</a:t>
            </a:r>
            <a:r>
              <a:rPr lang="pt-BR" sz="2000" dirty="0"/>
              <a:t> do </a:t>
            </a:r>
            <a:r>
              <a:rPr lang="pt-BR" sz="2000" dirty="0" err="1"/>
              <a:t>cidadão</a:t>
            </a:r>
            <a:r>
              <a:rPr lang="pt-BR" sz="2000" dirty="0"/>
              <a:t> </a:t>
            </a:r>
            <a:endParaRPr lang="pt-BR" sz="2000" dirty="0" smtClean="0"/>
          </a:p>
          <a:p>
            <a:r>
              <a:rPr lang="pt-BR" sz="2000" dirty="0" smtClean="0"/>
              <a:t>1.1.2 </a:t>
            </a:r>
            <a:r>
              <a:rPr lang="pt-BR" sz="2000" dirty="0"/>
              <a:t>As artes liberais romanas: a </a:t>
            </a:r>
            <a:r>
              <a:rPr lang="pt-BR" sz="2000" dirty="0" err="1"/>
              <a:t>formação</a:t>
            </a:r>
            <a:r>
              <a:rPr lang="pt-BR" sz="2000" dirty="0"/>
              <a:t> do orador </a:t>
            </a:r>
            <a:endParaRPr lang="pt-BR" sz="2000" dirty="0" smtClean="0"/>
          </a:p>
          <a:p>
            <a:r>
              <a:rPr lang="pt-BR" sz="2000" dirty="0" smtClean="0"/>
              <a:t>1.1.3 </a:t>
            </a:r>
            <a:r>
              <a:rPr lang="pt-BR" sz="2000" dirty="0"/>
              <a:t>As Humanidades renascentistas: a </a:t>
            </a:r>
            <a:r>
              <a:rPr lang="pt-BR" sz="2000" dirty="0" err="1"/>
              <a:t>formação</a:t>
            </a:r>
            <a:r>
              <a:rPr lang="pt-BR" sz="2000" dirty="0"/>
              <a:t> </a:t>
            </a:r>
            <a:r>
              <a:rPr lang="pt-BR" sz="2000" dirty="0" err="1"/>
              <a:t>literária</a:t>
            </a:r>
            <a:r>
              <a:rPr lang="pt-BR" sz="2000" dirty="0"/>
              <a:t> </a:t>
            </a:r>
            <a:endParaRPr lang="pt-BR" sz="2000" dirty="0" smtClean="0"/>
          </a:p>
          <a:p>
            <a:r>
              <a:rPr lang="pt-BR" sz="2000" dirty="0" smtClean="0"/>
              <a:t>1.1.4 </a:t>
            </a:r>
            <a:r>
              <a:rPr lang="pt-BR" sz="2000" dirty="0"/>
              <a:t>As especialidades e disciplinas modernas: a </a:t>
            </a:r>
            <a:r>
              <a:rPr lang="pt-BR" sz="2000" dirty="0" err="1"/>
              <a:t>formação</a:t>
            </a:r>
            <a:r>
              <a:rPr lang="pt-BR" sz="2000" dirty="0"/>
              <a:t> do cientista </a:t>
            </a:r>
            <a:endParaRPr lang="pt-BR" sz="2000" dirty="0" smtClean="0"/>
          </a:p>
          <a:p>
            <a:r>
              <a:rPr lang="pt-BR" sz="2000" dirty="0" smtClean="0"/>
              <a:t>1.1.5 </a:t>
            </a:r>
            <a:r>
              <a:rPr lang="pt-BR" sz="2000" dirty="0"/>
              <a:t>As </a:t>
            </a:r>
            <a:r>
              <a:rPr lang="pt-BR" sz="2000" dirty="0" err="1"/>
              <a:t>Ciências</a:t>
            </a:r>
            <a:r>
              <a:rPr lang="pt-BR" sz="2000" dirty="0"/>
              <a:t> Humanas </a:t>
            </a:r>
            <a:r>
              <a:rPr lang="pt-BR" sz="2000" dirty="0" err="1"/>
              <a:t>contemporâneas</a:t>
            </a:r>
            <a:r>
              <a:rPr lang="pt-BR" sz="2000" dirty="0"/>
              <a:t>: a </a:t>
            </a:r>
            <a:r>
              <a:rPr lang="pt-BR" sz="2000" dirty="0" err="1"/>
              <a:t>formação</a:t>
            </a:r>
            <a:r>
              <a:rPr lang="pt-BR" sz="2000" dirty="0"/>
              <a:t> do especialista </a:t>
            </a:r>
            <a:endParaRPr lang="pt-BR" sz="2000" dirty="0" smtClean="0"/>
          </a:p>
          <a:p>
            <a:r>
              <a:rPr lang="pt-BR" sz="2000" dirty="0" smtClean="0"/>
              <a:t>1.2 </a:t>
            </a:r>
            <a:r>
              <a:rPr lang="pt-BR" sz="2000" dirty="0" err="1"/>
              <a:t>Integração</a:t>
            </a:r>
            <a:r>
              <a:rPr lang="pt-BR" sz="2000" dirty="0"/>
              <a:t> e interdisciplinaridade no ensino </a:t>
            </a:r>
            <a:r>
              <a:rPr lang="pt-BR" sz="2000" dirty="0" err="1"/>
              <a:t>secundário</a:t>
            </a:r>
            <a:r>
              <a:rPr lang="pt-BR" sz="2000" dirty="0"/>
              <a:t> brasileiro: dilemas </a:t>
            </a:r>
            <a:r>
              <a:rPr lang="pt-BR" sz="2000" dirty="0" smtClean="0"/>
              <a:t>e possibilidades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0109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A</a:t>
            </a:r>
            <a:r>
              <a:rPr lang="en-US" sz="2400" b="1" dirty="0" err="1" smtClean="0"/>
              <a:t>lgumas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possibilidades</a:t>
            </a:r>
            <a:r>
              <a:rPr lang="en-US" sz="2400" b="1" dirty="0" smtClean="0"/>
              <a:t> </a:t>
            </a:r>
            <a:r>
              <a:rPr lang="en-US" sz="2400" b="1" dirty="0"/>
              <a:t>de </a:t>
            </a:r>
            <a:r>
              <a:rPr lang="en-US" sz="2400" b="1" dirty="0" err="1"/>
              <a:t>abordagens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cada</a:t>
            </a:r>
            <a:r>
              <a:rPr lang="en-US" sz="2400" b="1" dirty="0"/>
              <a:t> um dos </a:t>
            </a:r>
            <a:r>
              <a:rPr lang="en-US" sz="2400" b="1" dirty="0" err="1"/>
              <a:t>componenentes</a:t>
            </a:r>
            <a:r>
              <a:rPr lang="en-US" sz="2400" b="1" dirty="0"/>
              <a:t> </a:t>
            </a:r>
            <a:r>
              <a:rPr lang="en-US" sz="2400" b="1" dirty="0" err="1"/>
              <a:t>curriculares</a:t>
            </a:r>
            <a:r>
              <a:rPr lang="en-US" sz="2400" b="1" dirty="0"/>
              <a:t> da </a:t>
            </a:r>
            <a:r>
              <a:rPr lang="en-US" sz="2400" b="1" dirty="0" err="1"/>
              <a:t>área</a:t>
            </a:r>
            <a:r>
              <a:rPr lang="en-US" sz="2400" b="1" dirty="0"/>
              <a:t> de </a:t>
            </a:r>
            <a:r>
              <a:rPr lang="en-US" sz="2400" b="1" dirty="0" err="1"/>
              <a:t>Ciências</a:t>
            </a:r>
            <a:r>
              <a:rPr lang="en-US" sz="2400" b="1" dirty="0"/>
              <a:t> </a:t>
            </a:r>
            <a:r>
              <a:rPr lang="en-US" sz="2400" b="1" dirty="0" err="1"/>
              <a:t>Humanas</a:t>
            </a:r>
            <a:r>
              <a:rPr lang="en-US" sz="2400" b="1" dirty="0"/>
              <a:t> e </a:t>
            </a:r>
            <a:r>
              <a:rPr lang="en-US" sz="2400" b="1" dirty="0" err="1" smtClean="0"/>
              <a:t>sua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interrelação</a:t>
            </a:r>
            <a:r>
              <a:rPr lang="en-US" sz="2400" b="1" dirty="0" smtClean="0"/>
              <a:t>. 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056653"/>
            <a:ext cx="7691719" cy="4571999"/>
          </a:xfrm>
        </p:spPr>
        <p:txBody>
          <a:bodyPr/>
          <a:lstStyle/>
          <a:p>
            <a:r>
              <a:rPr lang="en-US" dirty="0" err="1" smtClean="0"/>
              <a:t>Apresentamos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linhas</a:t>
            </a:r>
            <a:r>
              <a:rPr lang="en-US" dirty="0" smtClean="0"/>
              <a:t> </a:t>
            </a:r>
            <a:r>
              <a:rPr lang="en-US" dirty="0" err="1" smtClean="0"/>
              <a:t>gerais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/>
              <a:t>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com a </a:t>
            </a:r>
            <a:r>
              <a:rPr lang="en-US" dirty="0" err="1" smtClean="0"/>
              <a:t>área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aprofundamento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1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Reflexão</a:t>
            </a:r>
            <a:r>
              <a:rPr lang="en-US" dirty="0" smtClean="0"/>
              <a:t> e </a:t>
            </a:r>
            <a:r>
              <a:rPr lang="en-US" dirty="0" err="1" smtClean="0"/>
              <a:t>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676400"/>
            <a:ext cx="7740650" cy="447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Chamamos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reflexão</a:t>
            </a:r>
            <a:r>
              <a:rPr lang="en-US" dirty="0" smtClean="0"/>
              <a:t> do </a:t>
            </a:r>
            <a:r>
              <a:rPr lang="en-US" dirty="0" err="1" smtClean="0"/>
              <a:t>livro</a:t>
            </a:r>
            <a:r>
              <a:rPr lang="en-US" dirty="0" smtClean="0"/>
              <a:t> </a:t>
            </a:r>
            <a:r>
              <a:rPr lang="en-US" dirty="0" err="1" smtClean="0"/>
              <a:t>didático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Propomos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/>
              <a:t>atividade</a:t>
            </a:r>
            <a:r>
              <a:rPr lang="en-US" dirty="0"/>
              <a:t>, a </a:t>
            </a:r>
            <a:r>
              <a:rPr lang="en-US" dirty="0" err="1"/>
              <a:t>criação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ação</a:t>
            </a:r>
            <a:r>
              <a:rPr lang="en-US" dirty="0"/>
              <a:t> curricular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área</a:t>
            </a:r>
            <a:r>
              <a:rPr lang="en-US" dirty="0"/>
              <a:t> de </a:t>
            </a:r>
            <a:r>
              <a:rPr lang="en-US" dirty="0" err="1"/>
              <a:t>Ciências</a:t>
            </a:r>
            <a:r>
              <a:rPr lang="en-US" dirty="0"/>
              <a:t> </a:t>
            </a:r>
            <a:r>
              <a:rPr lang="en-US" dirty="0" err="1"/>
              <a:t>Humanas</a:t>
            </a:r>
            <a:r>
              <a:rPr lang="en-US" dirty="0"/>
              <a:t> </a:t>
            </a:r>
            <a:r>
              <a:rPr lang="en-US" dirty="0" err="1"/>
              <a:t>baseada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formulação</a:t>
            </a:r>
            <a:r>
              <a:rPr lang="en-US" dirty="0"/>
              <a:t> de um </a:t>
            </a:r>
            <a:r>
              <a:rPr lang="en-US" dirty="0" err="1"/>
              <a:t>problema</a:t>
            </a:r>
            <a:r>
              <a:rPr lang="en-US" dirty="0"/>
              <a:t> 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 smtClean="0"/>
              <a:t>investigado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Sugerimos</a:t>
            </a:r>
            <a:r>
              <a:rPr lang="en-US" dirty="0" smtClean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a </a:t>
            </a:r>
            <a:r>
              <a:rPr lang="en-US" b="1" dirty="0" err="1" smtClean="0"/>
              <a:t>alimentação</a:t>
            </a:r>
            <a:r>
              <a:rPr lang="en-US" dirty="0" smtClean="0"/>
              <a:t>, com as </a:t>
            </a:r>
            <a:r>
              <a:rPr lang="en-US" dirty="0" err="1" smtClean="0"/>
              <a:t>seguintes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r>
              <a:rPr lang="en-US" dirty="0" smtClean="0"/>
              <a:t>: </a:t>
            </a:r>
            <a:r>
              <a:rPr lang="en-US" b="1" dirty="0" err="1" smtClean="0"/>
              <a:t>questão</a:t>
            </a:r>
            <a:r>
              <a:rPr lang="en-US" b="1" dirty="0" smtClean="0"/>
              <a:t> </a:t>
            </a:r>
            <a:r>
              <a:rPr lang="en-US" b="1" dirty="0" err="1" smtClean="0"/>
              <a:t>problema</a:t>
            </a:r>
            <a:r>
              <a:rPr lang="en-US" b="1" dirty="0" smtClean="0"/>
              <a:t> </a:t>
            </a:r>
            <a:r>
              <a:rPr lang="en-US" dirty="0" smtClean="0"/>
              <a:t>e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/>
              <a:t>hipótese</a:t>
            </a:r>
            <a:r>
              <a:rPr lang="en-US" b="1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interpretação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estudantes</a:t>
            </a:r>
            <a:r>
              <a:rPr lang="en-US" dirty="0" smtClean="0"/>
              <a:t> </a:t>
            </a:r>
            <a:r>
              <a:rPr lang="en-US" dirty="0" err="1" smtClean="0"/>
              <a:t>estabelecem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err="1"/>
              <a:t>etapas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verificação</a:t>
            </a:r>
            <a:r>
              <a:rPr lang="en-US" dirty="0"/>
              <a:t> da </a:t>
            </a:r>
            <a:r>
              <a:rPr lang="en-US" dirty="0" err="1"/>
              <a:t>hipótese</a:t>
            </a:r>
            <a:r>
              <a:rPr lang="en-US" dirty="0"/>
              <a:t>, </a:t>
            </a:r>
            <a:r>
              <a:rPr lang="en-US" dirty="0" err="1"/>
              <a:t>envolvendo</a:t>
            </a:r>
            <a:r>
              <a:rPr lang="en-US" dirty="0"/>
              <a:t>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procedimentos</a:t>
            </a:r>
            <a:r>
              <a:rPr lang="en-US" b="1" dirty="0"/>
              <a:t>: </a:t>
            </a:r>
            <a:r>
              <a:rPr lang="en-US" b="1" dirty="0" err="1"/>
              <a:t>pesquisa</a:t>
            </a:r>
            <a:r>
              <a:rPr lang="en-US" b="1" dirty="0"/>
              <a:t> </a:t>
            </a:r>
            <a:r>
              <a:rPr lang="en-US" b="1" dirty="0" err="1"/>
              <a:t>bibliográfica</a:t>
            </a:r>
            <a:r>
              <a:rPr lang="en-US" b="1" dirty="0"/>
              <a:t>, </a:t>
            </a:r>
            <a:r>
              <a:rPr lang="en-US" b="1" dirty="0" err="1"/>
              <a:t>saídas</a:t>
            </a:r>
            <a:r>
              <a:rPr lang="en-US" b="1" dirty="0"/>
              <a:t> a campo, </a:t>
            </a:r>
            <a:r>
              <a:rPr lang="en-US" b="1" dirty="0" err="1"/>
              <a:t>realização</a:t>
            </a:r>
            <a:r>
              <a:rPr lang="en-US" b="1" dirty="0"/>
              <a:t> de </a:t>
            </a:r>
            <a:r>
              <a:rPr lang="en-US" b="1" dirty="0" err="1"/>
              <a:t>entrevistas</a:t>
            </a:r>
            <a:r>
              <a:rPr lang="en-US" b="1" dirty="0"/>
              <a:t>, </a:t>
            </a:r>
            <a:r>
              <a:rPr lang="en-US" b="1" dirty="0" err="1"/>
              <a:t>observação</a:t>
            </a:r>
            <a:r>
              <a:rPr lang="en-US" b="1" dirty="0"/>
              <a:t> dos </a:t>
            </a:r>
            <a:r>
              <a:rPr lang="en-US" b="1" dirty="0" err="1"/>
              <a:t>hábitos</a:t>
            </a:r>
            <a:r>
              <a:rPr lang="en-US" b="1" dirty="0"/>
              <a:t> </a:t>
            </a:r>
            <a:r>
              <a:rPr lang="en-US" b="1" dirty="0" err="1"/>
              <a:t>alimentares</a:t>
            </a:r>
            <a:r>
              <a:rPr lang="en-US" b="1" dirty="0"/>
              <a:t> dos </a:t>
            </a:r>
            <a:r>
              <a:rPr lang="en-US" b="1" dirty="0" err="1"/>
              <a:t>colegas</a:t>
            </a:r>
            <a:r>
              <a:rPr lang="en-US" b="1" dirty="0"/>
              <a:t>, dos </a:t>
            </a:r>
            <a:r>
              <a:rPr lang="en-US" b="1" dirty="0" err="1"/>
              <a:t>familiares</a:t>
            </a:r>
            <a:r>
              <a:rPr lang="en-US" b="1" dirty="0"/>
              <a:t> e das </a:t>
            </a:r>
            <a:r>
              <a:rPr lang="en-US" b="1" dirty="0" err="1"/>
              <a:t>comunidades</a:t>
            </a:r>
            <a:r>
              <a:rPr lang="en-US" b="1" dirty="0"/>
              <a:t> </a:t>
            </a:r>
            <a:r>
              <a:rPr lang="en-US" b="1" dirty="0" err="1"/>
              <a:t>locais</a:t>
            </a:r>
            <a:r>
              <a:rPr lang="en-US" b="1" dirty="0"/>
              <a:t>, entre ou</a:t>
            </a:r>
            <a:r>
              <a:rPr lang="en-US" dirty="0"/>
              <a:t>tros.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66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Proposta</a:t>
            </a:r>
            <a:r>
              <a:rPr lang="en-US" dirty="0" smtClean="0"/>
              <a:t> de </a:t>
            </a:r>
            <a:r>
              <a:rPr lang="en-US" dirty="0" err="1" smtClean="0"/>
              <a:t>investigação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valorizadora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autonomia</a:t>
            </a:r>
            <a:r>
              <a:rPr lang="en-US" dirty="0"/>
              <a:t> dos </a:t>
            </a:r>
            <a:r>
              <a:rPr lang="en-US" dirty="0" err="1"/>
              <a:t>estudantes</a:t>
            </a:r>
            <a:r>
              <a:rPr lang="en-US" dirty="0"/>
              <a:t> e </a:t>
            </a:r>
            <a:r>
              <a:rPr lang="en-US" dirty="0" err="1"/>
              <a:t>propiciadora</a:t>
            </a:r>
            <a:r>
              <a:rPr lang="en-US" dirty="0"/>
              <a:t> de </a:t>
            </a:r>
            <a:r>
              <a:rPr lang="en-US" dirty="0" err="1"/>
              <a:t>possíveis</a:t>
            </a:r>
            <a:r>
              <a:rPr lang="en-US" dirty="0"/>
              <a:t> </a:t>
            </a:r>
            <a:r>
              <a:rPr lang="en-US" dirty="0" err="1"/>
              <a:t>mudanças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atitudes</a:t>
            </a:r>
            <a:r>
              <a:rPr lang="en-US" dirty="0"/>
              <a:t> dos </a:t>
            </a:r>
            <a:r>
              <a:rPr lang="en-US" dirty="0" err="1" smtClean="0"/>
              <a:t>estudantes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 </a:t>
            </a:r>
            <a:r>
              <a:rPr lang="en-US" dirty="0" err="1"/>
              <a:t>isso</a:t>
            </a:r>
            <a:r>
              <a:rPr lang="en-US" dirty="0"/>
              <a:t>, é fundamental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haja</a:t>
            </a:r>
            <a:r>
              <a:rPr lang="en-US" dirty="0"/>
              <a:t> </a:t>
            </a:r>
            <a:r>
              <a:rPr lang="en-US" dirty="0" err="1"/>
              <a:t>interdisciplinaridade</a:t>
            </a:r>
            <a:r>
              <a:rPr lang="en-US" dirty="0"/>
              <a:t> e </a:t>
            </a:r>
            <a:r>
              <a:rPr lang="en-US" dirty="0" err="1"/>
              <a:t>integração</a:t>
            </a:r>
            <a:r>
              <a:rPr lang="en-US" dirty="0"/>
              <a:t> de </a:t>
            </a:r>
            <a:r>
              <a:rPr lang="en-US" dirty="0" err="1"/>
              <a:t>saberes</a:t>
            </a:r>
            <a:r>
              <a:rPr lang="en-US" dirty="0"/>
              <a:t>. </a:t>
            </a:r>
          </a:p>
          <a:p>
            <a:r>
              <a:rPr lang="en-US" dirty="0" err="1"/>
              <a:t>Depois</a:t>
            </a:r>
            <a:r>
              <a:rPr lang="en-US" dirty="0"/>
              <a:t> de </a:t>
            </a:r>
            <a:r>
              <a:rPr lang="en-US" dirty="0" err="1"/>
              <a:t>planejar</a:t>
            </a:r>
            <a:r>
              <a:rPr lang="en-US" dirty="0"/>
              <a:t> e </a:t>
            </a:r>
            <a:r>
              <a:rPr lang="en-US" dirty="0" err="1"/>
              <a:t>realizar</a:t>
            </a:r>
            <a:r>
              <a:rPr lang="en-US" dirty="0"/>
              <a:t>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ação</a:t>
            </a:r>
            <a:r>
              <a:rPr lang="en-US" dirty="0"/>
              <a:t>, </a:t>
            </a:r>
            <a:r>
              <a:rPr lang="en-US" dirty="0" err="1"/>
              <a:t>registre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procedimentos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escrito</a:t>
            </a:r>
            <a:r>
              <a:rPr lang="en-US" dirty="0"/>
              <a:t>, </a:t>
            </a:r>
            <a:r>
              <a:rPr lang="en-US" dirty="0" err="1" smtClean="0"/>
              <a:t>incluindo</a:t>
            </a:r>
            <a:r>
              <a:rPr lang="en-US" dirty="0" smtClean="0"/>
              <a:t> </a:t>
            </a:r>
            <a:r>
              <a:rPr lang="en-US" dirty="0" err="1"/>
              <a:t>fotos</a:t>
            </a:r>
            <a:r>
              <a:rPr lang="en-US" dirty="0"/>
              <a:t>, </a:t>
            </a:r>
            <a:r>
              <a:rPr lang="en-US" dirty="0" err="1"/>
              <a:t>destacando</a:t>
            </a:r>
            <a:r>
              <a:rPr lang="en-US" dirty="0"/>
              <a:t> a </a:t>
            </a:r>
            <a:r>
              <a:rPr lang="en-US" dirty="0" err="1"/>
              <a:t>produção</a:t>
            </a:r>
            <a:r>
              <a:rPr lang="en-US" dirty="0"/>
              <a:t> dos </a:t>
            </a:r>
            <a:r>
              <a:rPr lang="en-US" dirty="0" err="1"/>
              <a:t>estudantes</a:t>
            </a:r>
            <a:r>
              <a:rPr lang="en-US" dirty="0"/>
              <a:t>,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as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 err="1"/>
              <a:t>socialização</a:t>
            </a:r>
            <a:r>
              <a:rPr lang="en-US" dirty="0"/>
              <a:t> com a </a:t>
            </a:r>
            <a:r>
              <a:rPr lang="en-US" dirty="0" err="1"/>
              <a:t>comunidade</a:t>
            </a:r>
            <a:r>
              <a:rPr lang="en-US" dirty="0"/>
              <a:t> escolar.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6179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193" b="6193"/>
          <a:stretch>
            <a:fillRect/>
          </a:stretch>
        </p:blipFill>
        <p:spPr>
          <a:xfrm>
            <a:off x="726141" y="165100"/>
            <a:ext cx="7691719" cy="5993653"/>
          </a:xfrm>
        </p:spPr>
      </p:pic>
    </p:spTree>
    <p:extLst>
      <p:ext uri="{BB962C8B-B14F-4D97-AF65-F5344CB8AC3E}">
        <p14:creationId xmlns:p14="http://schemas.microsoft.com/office/powerpoint/2010/main" xmlns="" val="423189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03" y="1145868"/>
            <a:ext cx="7076747" cy="3992563"/>
          </a:xfrm>
        </p:spPr>
        <p:txBody>
          <a:bodyPr>
            <a:normAutofit/>
          </a:bodyPr>
          <a:lstStyle/>
          <a:p>
            <a:r>
              <a:rPr lang="pt-BR" sz="2000" b="1" dirty="0"/>
              <a:t>2. Os estudantes – sujeitos do Ensino </a:t>
            </a:r>
            <a:r>
              <a:rPr lang="pt-BR" sz="2000" b="1" dirty="0" err="1"/>
              <a:t>Médio</a:t>
            </a:r>
            <a:r>
              <a:rPr lang="pt-BR" sz="2000" b="1" dirty="0"/>
              <a:t> – e os direitos à aprendizagem e ao desenvolvimento humano na </a:t>
            </a:r>
            <a:r>
              <a:rPr lang="pt-BR" sz="2000" b="1" dirty="0" err="1"/>
              <a:t>Área</a:t>
            </a:r>
            <a:r>
              <a:rPr lang="pt-BR" sz="2000" b="1" dirty="0"/>
              <a:t> de </a:t>
            </a:r>
            <a:r>
              <a:rPr lang="pt-BR" sz="2000" b="1" dirty="0" err="1"/>
              <a:t>Ciências</a:t>
            </a:r>
            <a:r>
              <a:rPr lang="pt-BR" sz="2000" b="1" dirty="0"/>
              <a:t> Humanas </a:t>
            </a:r>
            <a:endParaRPr lang="pt-BR" sz="2000" b="1" dirty="0" smtClean="0"/>
          </a:p>
          <a:p>
            <a:r>
              <a:rPr lang="pt-BR" sz="2000" dirty="0" smtClean="0"/>
              <a:t>2.1</a:t>
            </a:r>
            <a:r>
              <a:rPr lang="pt-BR" sz="2000" dirty="0"/>
              <a:t>. </a:t>
            </a:r>
            <a:r>
              <a:rPr lang="pt-BR" sz="2000" dirty="0" err="1"/>
              <a:t>Contribuições</a:t>
            </a:r>
            <a:r>
              <a:rPr lang="pt-BR" sz="2000" dirty="0"/>
              <a:t> das </a:t>
            </a:r>
            <a:r>
              <a:rPr lang="pt-BR" sz="2000" dirty="0" err="1"/>
              <a:t>Ciências</a:t>
            </a:r>
            <a:r>
              <a:rPr lang="pt-BR" sz="2000" dirty="0"/>
              <a:t> Humanas para a </a:t>
            </a:r>
            <a:r>
              <a:rPr lang="pt-BR" sz="2000" dirty="0" err="1"/>
              <a:t>compreensão</a:t>
            </a:r>
            <a:r>
              <a:rPr lang="pt-BR" sz="2000" dirty="0"/>
              <a:t> da </a:t>
            </a:r>
            <a:r>
              <a:rPr lang="pt-BR" sz="2000" dirty="0" err="1"/>
              <a:t>relação</a:t>
            </a:r>
            <a:r>
              <a:rPr lang="pt-BR" sz="2000" dirty="0"/>
              <a:t> entre Juventude e </a:t>
            </a:r>
            <a:r>
              <a:rPr lang="pt-BR" sz="2000" dirty="0" err="1"/>
              <a:t>Educação</a:t>
            </a:r>
            <a:r>
              <a:rPr lang="pt-BR" sz="2000" dirty="0"/>
              <a:t> </a:t>
            </a:r>
            <a:endParaRPr lang="pt-BR" sz="2000" dirty="0" smtClean="0"/>
          </a:p>
          <a:p>
            <a:r>
              <a:rPr lang="pt-BR" sz="2000" dirty="0" smtClean="0"/>
              <a:t>2.2 </a:t>
            </a:r>
            <a:r>
              <a:rPr lang="pt-BR" sz="2000" dirty="0"/>
              <a:t>Para que servem as </a:t>
            </a:r>
            <a:r>
              <a:rPr lang="pt-BR" sz="2000" dirty="0" err="1" smtClean="0"/>
              <a:t>Ciências</a:t>
            </a:r>
            <a:r>
              <a:rPr lang="pt-BR" sz="2000" dirty="0" smtClean="0"/>
              <a:t> Humanas</a:t>
            </a:r>
            <a:r>
              <a:rPr lang="pt-BR" sz="2000" dirty="0"/>
              <a:t>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0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2133600"/>
            <a:ext cx="7076747" cy="3992563"/>
          </a:xfrm>
        </p:spPr>
        <p:txBody>
          <a:bodyPr>
            <a:normAutofit/>
          </a:bodyPr>
          <a:lstStyle/>
          <a:p>
            <a:r>
              <a:rPr lang="pt-BR" sz="2000" b="1" dirty="0"/>
              <a:t>3. O eixo Trabalho, Cultura, </a:t>
            </a:r>
            <a:r>
              <a:rPr lang="pt-BR" sz="2000" b="1" dirty="0" err="1"/>
              <a:t>Ciência</a:t>
            </a:r>
            <a:r>
              <a:rPr lang="pt-BR" sz="2000" b="1" dirty="0"/>
              <a:t> e Tecnologia na </a:t>
            </a:r>
            <a:r>
              <a:rPr lang="pt-BR" sz="2000" b="1" dirty="0" err="1"/>
              <a:t>área</a:t>
            </a:r>
            <a:r>
              <a:rPr lang="pt-BR" sz="2000" b="1" dirty="0"/>
              <a:t> de </a:t>
            </a:r>
            <a:r>
              <a:rPr lang="pt-BR" sz="2000" b="1" dirty="0" err="1"/>
              <a:t>Ciências</a:t>
            </a:r>
            <a:r>
              <a:rPr lang="pt-BR" sz="2000" b="1" dirty="0"/>
              <a:t> Humanas </a:t>
            </a:r>
            <a:endParaRPr lang="pt-BR" sz="2000" b="1" dirty="0" smtClean="0"/>
          </a:p>
          <a:p>
            <a:r>
              <a:rPr lang="pt-BR" sz="2000" b="1" dirty="0" smtClean="0"/>
              <a:t>4</a:t>
            </a:r>
            <a:r>
              <a:rPr lang="pt-BR" sz="2000" b="1" dirty="0"/>
              <a:t>. Possibilidades de abordagens </a:t>
            </a:r>
            <a:r>
              <a:rPr lang="pt-BR" sz="2000" b="1" dirty="0" err="1"/>
              <a:t>pedagógico-curriculares</a:t>
            </a:r>
            <a:r>
              <a:rPr lang="pt-BR" sz="2000" b="1" dirty="0"/>
              <a:t> na </a:t>
            </a:r>
            <a:r>
              <a:rPr lang="pt-BR" sz="2000" b="1" dirty="0" err="1"/>
              <a:t>Área</a:t>
            </a:r>
            <a:r>
              <a:rPr lang="pt-BR" sz="2000" b="1" dirty="0"/>
              <a:t> de </a:t>
            </a:r>
            <a:r>
              <a:rPr lang="pt-BR" sz="2000" b="1" dirty="0" err="1"/>
              <a:t>Ciências</a:t>
            </a:r>
            <a:r>
              <a:rPr lang="pt-BR" sz="2000" b="1" dirty="0"/>
              <a:t> Humanas </a:t>
            </a:r>
            <a:endParaRPr lang="pt-BR" sz="2000" b="1" dirty="0" smtClean="0"/>
          </a:p>
          <a:p>
            <a:r>
              <a:rPr lang="pt-BR" sz="2000" dirty="0" smtClean="0"/>
              <a:t>4.1 </a:t>
            </a:r>
            <a:r>
              <a:rPr lang="pt-BR" sz="2000" dirty="0"/>
              <a:t>Uma </a:t>
            </a:r>
            <a:r>
              <a:rPr lang="pt-BR" sz="2000" dirty="0" err="1"/>
              <a:t>última</a:t>
            </a:r>
            <a:r>
              <a:rPr lang="pt-BR" sz="2000" dirty="0"/>
              <a:t> palavra: interdisciplinaridade </a:t>
            </a:r>
            <a:r>
              <a:rPr lang="pt-BR" sz="2000" dirty="0" smtClean="0"/>
              <a:t>como </a:t>
            </a:r>
            <a:r>
              <a:rPr lang="pt-BR" sz="2000" dirty="0" err="1" smtClean="0"/>
              <a:t>ação</a:t>
            </a:r>
            <a:r>
              <a:rPr lang="pt-BR" sz="2000" dirty="0" smtClean="0"/>
              <a:t> </a:t>
            </a:r>
          </a:p>
          <a:p>
            <a:r>
              <a:rPr lang="pt-BR" sz="2000" b="1" dirty="0" err="1" smtClean="0"/>
              <a:t>Referências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253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A </a:t>
            </a:r>
            <a:r>
              <a:rPr lang="pt-BR" sz="2400" b="1" dirty="0" err="1"/>
              <a:t>integração</a:t>
            </a:r>
            <a:r>
              <a:rPr lang="pt-BR" sz="2400" b="1" dirty="0"/>
              <a:t> entre as </a:t>
            </a:r>
            <a:r>
              <a:rPr lang="pt-BR" sz="2400" b="1" dirty="0" err="1"/>
              <a:t>Ciências</a:t>
            </a:r>
            <a:r>
              <a:rPr lang="pt-BR" sz="2400" b="1" dirty="0"/>
              <a:t> Humanas como projeto </a:t>
            </a:r>
            <a:r>
              <a:rPr lang="pt-BR" sz="2400" b="1" dirty="0" err="1"/>
              <a:t>pedagógico</a:t>
            </a:r>
            <a:r>
              <a:rPr lang="pt-BR" sz="2400" b="1" dirty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Atualmente</a:t>
            </a:r>
            <a:r>
              <a:rPr lang="en-US" dirty="0"/>
              <a:t>, no </a:t>
            </a:r>
            <a:r>
              <a:rPr lang="en-US" dirty="0" err="1"/>
              <a:t>contexto</a:t>
            </a:r>
            <a:r>
              <a:rPr lang="en-US" dirty="0"/>
              <a:t> das </a:t>
            </a:r>
            <a:r>
              <a:rPr lang="en-US" dirty="0" err="1"/>
              <a:t>escolas</a:t>
            </a:r>
            <a:r>
              <a:rPr lang="en-US" dirty="0"/>
              <a:t> </a:t>
            </a:r>
            <a:r>
              <a:rPr lang="en-US" dirty="0" err="1"/>
              <a:t>brasileiras</a:t>
            </a:r>
            <a:r>
              <a:rPr lang="en-US" dirty="0"/>
              <a:t> e de </a:t>
            </a:r>
            <a:r>
              <a:rPr lang="en-US" dirty="0" err="1"/>
              <a:t>acordo</a:t>
            </a:r>
            <a:r>
              <a:rPr lang="en-US" dirty="0"/>
              <a:t> com as DCNEM, </a:t>
            </a:r>
            <a:r>
              <a:rPr lang="en-US" dirty="0" err="1"/>
              <a:t>entende</a:t>
            </a:r>
            <a:r>
              <a:rPr lang="en-US" dirty="0"/>
              <a:t>-se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 smtClean="0"/>
              <a:t>Ciências</a:t>
            </a:r>
            <a:r>
              <a:rPr lang="en-US" dirty="0" smtClean="0"/>
              <a:t> </a:t>
            </a:r>
            <a:r>
              <a:rPr lang="en-US" dirty="0" err="1"/>
              <a:t>Humanas</a:t>
            </a:r>
            <a:r>
              <a:rPr lang="en-US" dirty="0"/>
              <a:t> a </a:t>
            </a:r>
            <a:r>
              <a:rPr lang="en-US" dirty="0" err="1"/>
              <a:t>área</a:t>
            </a:r>
            <a:r>
              <a:rPr lang="en-US" dirty="0"/>
              <a:t> do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qual</a:t>
            </a:r>
            <a:r>
              <a:rPr lang="en-US" dirty="0"/>
              <a:t> </a:t>
            </a:r>
            <a:r>
              <a:rPr lang="en-US" dirty="0" err="1"/>
              <a:t>estão</a:t>
            </a:r>
            <a:r>
              <a:rPr lang="en-US" dirty="0"/>
              <a:t> </a:t>
            </a:r>
            <a:r>
              <a:rPr lang="en-US" dirty="0" err="1"/>
              <a:t>incluídas</a:t>
            </a:r>
            <a:r>
              <a:rPr lang="en-US" dirty="0"/>
              <a:t> a </a:t>
            </a:r>
            <a:r>
              <a:rPr lang="en-US" b="1" dirty="0" err="1"/>
              <a:t>História</a:t>
            </a:r>
            <a:r>
              <a:rPr lang="en-US" b="1" dirty="0"/>
              <a:t>, a </a:t>
            </a:r>
            <a:r>
              <a:rPr lang="en-US" b="1" dirty="0" err="1"/>
              <a:t>Geografia</a:t>
            </a:r>
            <a:r>
              <a:rPr lang="en-US" b="1" dirty="0"/>
              <a:t>, a </a:t>
            </a:r>
            <a:r>
              <a:rPr lang="en-US" b="1" dirty="0" err="1"/>
              <a:t>Filosofia</a:t>
            </a:r>
            <a:r>
              <a:rPr lang="en-US" b="1" dirty="0"/>
              <a:t> e a </a:t>
            </a:r>
            <a:r>
              <a:rPr lang="en-US" b="1" dirty="0" err="1"/>
              <a:t>Sociologia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dirty="0" err="1"/>
              <a:t>desses</a:t>
            </a:r>
            <a:r>
              <a:rPr lang="en-US" dirty="0"/>
              <a:t> </a:t>
            </a:r>
            <a:r>
              <a:rPr lang="en-US" dirty="0" err="1"/>
              <a:t>componentes</a:t>
            </a:r>
            <a:r>
              <a:rPr lang="en-US" dirty="0"/>
              <a:t> </a:t>
            </a:r>
            <a:r>
              <a:rPr lang="en-US" dirty="0" err="1"/>
              <a:t>curriculares</a:t>
            </a:r>
            <a:r>
              <a:rPr lang="en-US" dirty="0"/>
              <a:t> é </a:t>
            </a:r>
            <a:r>
              <a:rPr lang="en-US" dirty="0" err="1"/>
              <a:t>derivado</a:t>
            </a:r>
            <a:r>
              <a:rPr lang="en-US" dirty="0"/>
              <a:t> de </a:t>
            </a:r>
            <a:r>
              <a:rPr lang="en-US" dirty="0" err="1"/>
              <a:t>conhecimentos</a:t>
            </a:r>
            <a:r>
              <a:rPr lang="en-US" dirty="0"/>
              <a:t> </a:t>
            </a:r>
            <a:r>
              <a:rPr lang="en-US" dirty="0" err="1"/>
              <a:t>científicos</a:t>
            </a:r>
            <a:r>
              <a:rPr lang="en-US" dirty="0"/>
              <a:t> e </a:t>
            </a:r>
            <a:r>
              <a:rPr lang="en-US" dirty="0" err="1" smtClean="0"/>
              <a:t>disciplinares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quais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função</a:t>
            </a:r>
            <a:r>
              <a:rPr lang="en-US" dirty="0"/>
              <a:t> de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tradições</a:t>
            </a:r>
            <a:r>
              <a:rPr lang="en-US" dirty="0"/>
              <a:t> e </a:t>
            </a:r>
            <a:r>
              <a:rPr lang="en-US" dirty="0" err="1"/>
              <a:t>procedimentos</a:t>
            </a:r>
            <a:r>
              <a:rPr lang="en-US" dirty="0"/>
              <a:t> </a:t>
            </a:r>
            <a:r>
              <a:rPr lang="en-US" dirty="0" err="1"/>
              <a:t>instituídos</a:t>
            </a:r>
            <a:r>
              <a:rPr lang="en-US" dirty="0"/>
              <a:t>, </a:t>
            </a:r>
            <a:r>
              <a:rPr lang="en-US" dirty="0" err="1"/>
              <a:t>possuem</a:t>
            </a:r>
            <a:r>
              <a:rPr lang="en-US" dirty="0"/>
              <a:t> </a:t>
            </a:r>
            <a:r>
              <a:rPr lang="en-US" dirty="0" err="1"/>
              <a:t>atualmente</a:t>
            </a:r>
            <a:r>
              <a:rPr lang="en-US" dirty="0"/>
              <a:t> </a:t>
            </a:r>
            <a:r>
              <a:rPr lang="en-US" dirty="0" err="1"/>
              <a:t>estatutos</a:t>
            </a:r>
            <a:r>
              <a:rPr lang="en-US" dirty="0"/>
              <a:t> </a:t>
            </a:r>
            <a:r>
              <a:rPr lang="en-US" dirty="0" err="1"/>
              <a:t>epistemológicos</a:t>
            </a:r>
            <a:r>
              <a:rPr lang="en-US" dirty="0"/>
              <a:t> </a:t>
            </a:r>
            <a:r>
              <a:rPr lang="en-US" dirty="0" err="1" smtClean="0"/>
              <a:t>próprios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9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a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Ciências</a:t>
            </a:r>
            <a:r>
              <a:rPr lang="en-US" dirty="0" smtClean="0"/>
              <a:t> </a:t>
            </a:r>
            <a:r>
              <a:rPr lang="en-US" dirty="0" err="1" smtClean="0"/>
              <a:t>Humanas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828053"/>
            <a:ext cx="7691719" cy="4571999"/>
          </a:xfrm>
        </p:spPr>
        <p:txBody>
          <a:bodyPr>
            <a:normAutofit/>
          </a:bodyPr>
          <a:lstStyle/>
          <a:p>
            <a:r>
              <a:rPr lang="en-US" dirty="0" err="1" smtClean="0"/>
              <a:t>Apresentamos</a:t>
            </a:r>
            <a:r>
              <a:rPr lang="en-US" dirty="0" smtClean="0"/>
              <a:t> a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problematizando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integração</a:t>
            </a:r>
            <a:r>
              <a:rPr lang="en-US" dirty="0" smtClean="0"/>
              <a:t> de </a:t>
            </a:r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Enfatizamos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i="1" dirty="0" err="1" smtClean="0"/>
              <a:t>interdisciplinaridade</a:t>
            </a:r>
            <a:r>
              <a:rPr lang="en-US" i="1" dirty="0"/>
              <a:t> </a:t>
            </a:r>
            <a:r>
              <a:rPr lang="en-US" dirty="0" err="1" smtClean="0"/>
              <a:t>não</a:t>
            </a:r>
            <a:r>
              <a:rPr lang="en-US" dirty="0" smtClean="0"/>
              <a:t> </a:t>
            </a:r>
            <a:r>
              <a:rPr lang="en-US" dirty="0"/>
              <a:t>é </a:t>
            </a:r>
            <a:r>
              <a:rPr lang="en-US" dirty="0" err="1"/>
              <a:t>sinônimo</a:t>
            </a:r>
            <a:r>
              <a:rPr lang="en-US" dirty="0"/>
              <a:t> de </a:t>
            </a:r>
            <a:r>
              <a:rPr lang="en-US" i="1" dirty="0" err="1"/>
              <a:t>generalidade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Afirmamos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/>
              <a:t>interdisciplinaridade</a:t>
            </a:r>
            <a:r>
              <a:rPr lang="en-US" dirty="0"/>
              <a:t> </a:t>
            </a:r>
            <a:r>
              <a:rPr lang="en-US" dirty="0" err="1"/>
              <a:t>requer</a:t>
            </a:r>
            <a:r>
              <a:rPr lang="en-US" dirty="0"/>
              <a:t> </a:t>
            </a:r>
            <a:r>
              <a:rPr lang="en-US" dirty="0" err="1"/>
              <a:t>disciplinas</a:t>
            </a:r>
            <a:r>
              <a:rPr lang="en-US" dirty="0"/>
              <a:t> e </a:t>
            </a:r>
            <a:r>
              <a:rPr lang="en-US" dirty="0" err="1"/>
              <a:t>especialidades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estabelecidas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497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Integrar</a:t>
            </a:r>
            <a:r>
              <a:rPr lang="en-US" dirty="0" smtClean="0"/>
              <a:t> </a:t>
            </a:r>
            <a:r>
              <a:rPr lang="en-US" dirty="0" err="1"/>
              <a:t>não</a:t>
            </a:r>
            <a:r>
              <a:rPr lang="en-US" dirty="0"/>
              <a:t> é </a:t>
            </a:r>
            <a:r>
              <a:rPr lang="en-US" dirty="0" err="1" smtClean="0"/>
              <a:t>unificar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[…] é </a:t>
            </a:r>
            <a:r>
              <a:rPr lang="en-US" dirty="0" err="1"/>
              <a:t>preciso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/>
              <a:t>reimaginar</a:t>
            </a:r>
            <a:r>
              <a:rPr lang="en-US" dirty="0"/>
              <a:t> as </a:t>
            </a:r>
            <a:r>
              <a:rPr lang="en-US" dirty="0" err="1"/>
              <a:t>fronteiras</a:t>
            </a:r>
            <a:r>
              <a:rPr lang="en-US" dirty="0"/>
              <a:t>” </a:t>
            </a:r>
            <a:r>
              <a:rPr lang="en-US" dirty="0" err="1"/>
              <a:t>disciplinares</a:t>
            </a:r>
            <a:r>
              <a:rPr lang="en-US" dirty="0"/>
              <a:t> </a:t>
            </a:r>
            <a:r>
              <a:rPr lang="en-US" dirty="0" err="1"/>
              <a:t>não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única</a:t>
            </a:r>
            <a:r>
              <a:rPr lang="en-US" dirty="0"/>
              <a:t> </a:t>
            </a:r>
            <a:r>
              <a:rPr lang="en-US" dirty="0" err="1"/>
              <a:t>perspectiva</a:t>
            </a:r>
            <a:r>
              <a:rPr lang="en-US" dirty="0"/>
              <a:t> particular, mas das </a:t>
            </a:r>
            <a:r>
              <a:rPr lang="en-US" dirty="0" err="1"/>
              <a:t>várias</a:t>
            </a:r>
            <a:r>
              <a:rPr lang="en-US" dirty="0"/>
              <a:t> </a:t>
            </a:r>
            <a:r>
              <a:rPr lang="en-US" dirty="0" err="1"/>
              <a:t>perspectivas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, no </a:t>
            </a:r>
            <a:r>
              <a:rPr lang="en-US" dirty="0" err="1"/>
              <a:t>âmbito</a:t>
            </a:r>
            <a:r>
              <a:rPr lang="en-US" dirty="0"/>
              <a:t> da </a:t>
            </a:r>
            <a:r>
              <a:rPr lang="en-US" dirty="0" err="1"/>
              <a:t>Educação</a:t>
            </a:r>
            <a:r>
              <a:rPr lang="en-US" dirty="0"/>
              <a:t> </a:t>
            </a:r>
            <a:r>
              <a:rPr lang="en-US" dirty="0" err="1"/>
              <a:t>Básica</a:t>
            </a:r>
            <a:r>
              <a:rPr lang="en-US" dirty="0"/>
              <a:t>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 curricular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oferecer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Com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variedade</a:t>
            </a:r>
            <a:r>
              <a:rPr lang="en-US" dirty="0"/>
              <a:t> e </a:t>
            </a:r>
            <a:r>
              <a:rPr lang="en-US" dirty="0" err="1"/>
              <a:t>diversidade</a:t>
            </a:r>
            <a:r>
              <a:rPr lang="en-US" dirty="0"/>
              <a:t>, com </a:t>
            </a:r>
            <a:r>
              <a:rPr lang="en-US" dirty="0" err="1"/>
              <a:t>imaginação</a:t>
            </a:r>
            <a:r>
              <a:rPr lang="en-US" dirty="0"/>
              <a:t> e </a:t>
            </a:r>
            <a:r>
              <a:rPr lang="en-US" dirty="0" err="1"/>
              <a:t>reflexão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b="1" dirty="0" err="1"/>
              <a:t>práticas</a:t>
            </a:r>
            <a:r>
              <a:rPr lang="en-US" b="1" dirty="0"/>
              <a:t> </a:t>
            </a:r>
            <a:r>
              <a:rPr lang="en-US" b="1" dirty="0" err="1"/>
              <a:t>curriculares</a:t>
            </a:r>
            <a:r>
              <a:rPr lang="en-US" b="1" dirty="0"/>
              <a:t> </a:t>
            </a:r>
            <a:r>
              <a:rPr lang="en-US" b="1" dirty="0" err="1"/>
              <a:t>inventivas</a:t>
            </a:r>
            <a:r>
              <a:rPr lang="en-US" dirty="0"/>
              <a:t>, </a:t>
            </a:r>
            <a:r>
              <a:rPr lang="en-US" dirty="0" err="1"/>
              <a:t>repensam</a:t>
            </a:r>
            <a:r>
              <a:rPr lang="en-US" dirty="0"/>
              <a:t>-se as </a:t>
            </a:r>
            <a:r>
              <a:rPr lang="en-US" dirty="0" err="1"/>
              <a:t>fronteiras</a:t>
            </a:r>
            <a:r>
              <a:rPr lang="en-US" dirty="0"/>
              <a:t> </a:t>
            </a:r>
            <a:r>
              <a:rPr lang="en-US" dirty="0" err="1"/>
              <a:t>disciplinares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pretensões</a:t>
            </a:r>
            <a:r>
              <a:rPr lang="en-US" dirty="0"/>
              <a:t> de </a:t>
            </a:r>
            <a:r>
              <a:rPr lang="en-US" dirty="0" err="1" smtClean="0"/>
              <a:t>anulá-</a:t>
            </a:r>
            <a:r>
              <a:rPr lang="en-US" dirty="0" err="1"/>
              <a:t>las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43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/>
              <a:t>2. Os estudantes – sujeitos do Ensino </a:t>
            </a:r>
            <a:r>
              <a:rPr lang="pt-BR" sz="2400" b="1" dirty="0" err="1"/>
              <a:t>Médio</a:t>
            </a:r>
            <a:r>
              <a:rPr lang="pt-BR" sz="2400" b="1" dirty="0"/>
              <a:t> – e os direitos à aprendizagem e ao desenvolvimento humano na </a:t>
            </a:r>
            <a:r>
              <a:rPr lang="pt-BR" sz="2400" b="1" dirty="0" err="1"/>
              <a:t>Área</a:t>
            </a:r>
            <a:r>
              <a:rPr lang="pt-BR" sz="2400" b="1" dirty="0"/>
              <a:t> de </a:t>
            </a:r>
            <a:r>
              <a:rPr lang="pt-BR" sz="2400" b="1" dirty="0" err="1"/>
              <a:t>Ciências</a:t>
            </a:r>
            <a:r>
              <a:rPr lang="pt-BR" sz="2400" b="1" dirty="0"/>
              <a:t> Humanas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Retoma</a:t>
            </a:r>
            <a:r>
              <a:rPr lang="en-US" dirty="0" smtClean="0"/>
              <a:t>-se </a:t>
            </a:r>
            <a:r>
              <a:rPr lang="en-US" dirty="0"/>
              <a:t>as </a:t>
            </a:r>
            <a:r>
              <a:rPr lang="en-US" dirty="0" err="1"/>
              <a:t>discussões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Caderno</a:t>
            </a:r>
            <a:r>
              <a:rPr lang="en-US" dirty="0" smtClean="0"/>
              <a:t> </a:t>
            </a:r>
            <a:r>
              <a:rPr lang="en-US" dirty="0"/>
              <a:t>II (BRASIL, 2013)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invés</a:t>
            </a:r>
            <a:r>
              <a:rPr lang="en-US" dirty="0"/>
              <a:t> de </a:t>
            </a:r>
            <a:r>
              <a:rPr lang="en-US" dirty="0" err="1"/>
              <a:t>elencarmos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“</a:t>
            </a:r>
            <a:r>
              <a:rPr lang="en-US" dirty="0" err="1"/>
              <a:t>problemas</a:t>
            </a:r>
            <a:r>
              <a:rPr lang="en-US" dirty="0"/>
              <a:t> da </a:t>
            </a:r>
            <a:r>
              <a:rPr lang="en-US" dirty="0" err="1"/>
              <a:t>juventude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escola</a:t>
            </a:r>
            <a:r>
              <a:rPr lang="en-US" dirty="0"/>
              <a:t>” </a:t>
            </a:r>
            <a:r>
              <a:rPr lang="en-US" dirty="0" err="1"/>
              <a:t>ou</a:t>
            </a:r>
            <a:r>
              <a:rPr lang="en-US" dirty="0"/>
              <a:t> as “</a:t>
            </a:r>
            <a:r>
              <a:rPr lang="en-US" dirty="0" err="1"/>
              <a:t>mazelas</a:t>
            </a:r>
            <a:r>
              <a:rPr lang="en-US" dirty="0"/>
              <a:t> </a:t>
            </a:r>
            <a:r>
              <a:rPr lang="en-US" dirty="0" err="1"/>
              <a:t>relatadas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dirty="0" err="1"/>
              <a:t>jovens</a:t>
            </a:r>
            <a:r>
              <a:rPr lang="en-US" dirty="0"/>
              <a:t> no </a:t>
            </a:r>
            <a:r>
              <a:rPr lang="en-US" dirty="0" err="1"/>
              <a:t>cotidiano</a:t>
            </a:r>
            <a:r>
              <a:rPr lang="en-US" dirty="0"/>
              <a:t> escolar”, </a:t>
            </a:r>
            <a:r>
              <a:rPr lang="en-US" dirty="0" err="1" smtClean="0"/>
              <a:t>focalizou</a:t>
            </a:r>
            <a:r>
              <a:rPr lang="en-US" dirty="0" smtClean="0"/>
              <a:t>-se as  </a:t>
            </a:r>
            <a:r>
              <a:rPr lang="en-US" dirty="0" err="1"/>
              <a:t>reflexões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das DCNEM (BRASIL, 2012), com </a:t>
            </a:r>
            <a:r>
              <a:rPr lang="en-US" dirty="0" err="1"/>
              <a:t>destaque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b="1" dirty="0" err="1"/>
              <a:t>centralidade</a:t>
            </a:r>
            <a:r>
              <a:rPr lang="en-US" b="1" dirty="0"/>
              <a:t> dos </a:t>
            </a:r>
            <a:r>
              <a:rPr lang="en-US" b="1" dirty="0" err="1"/>
              <a:t>jovens</a:t>
            </a:r>
            <a:r>
              <a:rPr lang="en-US" b="1" dirty="0"/>
              <a:t> </a:t>
            </a:r>
            <a:r>
              <a:rPr lang="en-US" b="1" dirty="0" err="1"/>
              <a:t>estudantes</a:t>
            </a:r>
            <a:r>
              <a:rPr lang="en-US" b="1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sujeitos</a:t>
            </a:r>
            <a:r>
              <a:rPr lang="en-US" dirty="0"/>
              <a:t> do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educativo</a:t>
            </a:r>
            <a:r>
              <a:rPr lang="en-US" dirty="0"/>
              <a:t>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proposto</a:t>
            </a:r>
            <a:r>
              <a:rPr lang="en-US" dirty="0"/>
              <a:t> no </a:t>
            </a:r>
            <a:r>
              <a:rPr lang="en-US" dirty="0" err="1"/>
              <a:t>Parecer</a:t>
            </a:r>
            <a:r>
              <a:rPr lang="en-US" dirty="0"/>
              <a:t> no 05/2011 do </a:t>
            </a:r>
            <a:r>
              <a:rPr lang="en-US" dirty="0" err="1"/>
              <a:t>Conselho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</a:t>
            </a:r>
            <a:r>
              <a:rPr lang="en-US" dirty="0" err="1" smtClean="0"/>
              <a:t>Educação</a:t>
            </a:r>
            <a:r>
              <a:rPr lang="en-US" dirty="0" smtClean="0"/>
              <a:t> </a:t>
            </a:r>
            <a:r>
              <a:rPr lang="en-US" dirty="0"/>
              <a:t>(BRASIL, 2011).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847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nortear</a:t>
            </a:r>
            <a:r>
              <a:rPr lang="en-US" dirty="0" smtClean="0"/>
              <a:t> as </a:t>
            </a:r>
            <a:r>
              <a:rPr lang="en-US" dirty="0" err="1" smtClean="0"/>
              <a:t>reflexões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8458199" cy="4132263"/>
          </a:xfrm>
        </p:spPr>
        <p:txBody>
          <a:bodyPr>
            <a:noAutofit/>
          </a:bodyPr>
          <a:lstStyle/>
          <a:p>
            <a:r>
              <a:rPr lang="en-US" sz="2800" dirty="0" err="1"/>
              <a:t>Podemos</a:t>
            </a:r>
            <a:r>
              <a:rPr lang="en-US" sz="2800" dirty="0"/>
              <a:t> </a:t>
            </a:r>
            <a:r>
              <a:rPr lang="en-US" sz="2800" dirty="0" err="1"/>
              <a:t>afirmar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, </a:t>
            </a:r>
            <a:r>
              <a:rPr lang="en-US" sz="2800" dirty="0" err="1"/>
              <a:t>efetivamente</a:t>
            </a:r>
            <a:r>
              <a:rPr lang="en-US" sz="2800" dirty="0"/>
              <a:t>, </a:t>
            </a:r>
            <a:r>
              <a:rPr lang="en-US" sz="2800" dirty="0" err="1"/>
              <a:t>conhecemos</a:t>
            </a:r>
            <a:r>
              <a:rPr lang="en-US" sz="2800" dirty="0"/>
              <a:t> </a:t>
            </a:r>
            <a:r>
              <a:rPr lang="en-US" sz="2800" dirty="0" err="1"/>
              <a:t>nossos</a:t>
            </a:r>
            <a:r>
              <a:rPr lang="en-US" sz="2800" dirty="0"/>
              <a:t> </a:t>
            </a:r>
            <a:r>
              <a:rPr lang="en-US" sz="2800" dirty="0" err="1"/>
              <a:t>jovens</a:t>
            </a:r>
            <a:r>
              <a:rPr lang="en-US" sz="2800" dirty="0"/>
              <a:t> </a:t>
            </a:r>
            <a:r>
              <a:rPr lang="en-US" sz="2800" dirty="0" err="1"/>
              <a:t>estudantes</a:t>
            </a:r>
            <a:r>
              <a:rPr lang="en-US" sz="2800" dirty="0"/>
              <a:t> do </a:t>
            </a:r>
            <a:r>
              <a:rPr lang="en-US" sz="2800" dirty="0" err="1"/>
              <a:t>Ensino</a:t>
            </a:r>
            <a:r>
              <a:rPr lang="en-US" sz="2800" dirty="0"/>
              <a:t> </a:t>
            </a:r>
            <a:r>
              <a:rPr lang="en-US" sz="2800" dirty="0" err="1"/>
              <a:t>Médio</a:t>
            </a:r>
            <a:r>
              <a:rPr lang="en-US" sz="2800" dirty="0"/>
              <a:t>? </a:t>
            </a:r>
          </a:p>
          <a:p>
            <a:r>
              <a:rPr lang="en-US" sz="2800" dirty="0" err="1"/>
              <a:t>Quando</a:t>
            </a:r>
            <a:r>
              <a:rPr lang="en-US" sz="2800" dirty="0"/>
              <a:t> e </a:t>
            </a:r>
            <a:r>
              <a:rPr lang="en-US" sz="2800" dirty="0" err="1"/>
              <a:t>onde</a:t>
            </a:r>
            <a:r>
              <a:rPr lang="en-US" sz="2800" dirty="0"/>
              <a:t> </a:t>
            </a:r>
            <a:r>
              <a:rPr lang="en-US" sz="2800" dirty="0" err="1"/>
              <a:t>eles</a:t>
            </a:r>
            <a:r>
              <a:rPr lang="en-US" sz="2800" dirty="0"/>
              <a:t> </a:t>
            </a:r>
            <a:r>
              <a:rPr lang="en-US" sz="2800" dirty="0" err="1"/>
              <a:t>nasceram</a:t>
            </a:r>
            <a:r>
              <a:rPr lang="en-US" sz="2800" dirty="0"/>
              <a:t>? Com </a:t>
            </a:r>
            <a:r>
              <a:rPr lang="en-US" sz="2800" dirty="0" err="1"/>
              <a:t>quem</a:t>
            </a:r>
            <a:r>
              <a:rPr lang="en-US" sz="2800" dirty="0"/>
              <a:t> </a:t>
            </a:r>
            <a:r>
              <a:rPr lang="en-US" sz="2800" dirty="0" err="1"/>
              <a:t>vivem</a:t>
            </a:r>
            <a:r>
              <a:rPr lang="en-US" sz="2800" dirty="0"/>
              <a:t>? Como </a:t>
            </a:r>
            <a:r>
              <a:rPr lang="en-US" sz="2800" dirty="0" err="1"/>
              <a:t>gostariam</a:t>
            </a:r>
            <a:r>
              <a:rPr lang="en-US" sz="2800" dirty="0"/>
              <a:t> de </a:t>
            </a:r>
            <a:r>
              <a:rPr lang="en-US" sz="2800" dirty="0" err="1"/>
              <a:t>viver</a:t>
            </a:r>
            <a:r>
              <a:rPr lang="en-US" sz="2800" dirty="0"/>
              <a:t>? </a:t>
            </a:r>
            <a:r>
              <a:rPr lang="en-US" sz="2800" dirty="0" err="1"/>
              <a:t>Qual</a:t>
            </a:r>
            <a:r>
              <a:rPr lang="en-US" sz="2800" dirty="0"/>
              <a:t> é o valor da </a:t>
            </a:r>
            <a:r>
              <a:rPr lang="en-US" sz="2800" dirty="0" err="1"/>
              <a:t>família</a:t>
            </a:r>
            <a:r>
              <a:rPr lang="en-US" sz="2800" dirty="0"/>
              <a:t> e dos amigos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esses</a:t>
            </a:r>
            <a:r>
              <a:rPr lang="en-US" sz="2800" dirty="0"/>
              <a:t> </a:t>
            </a:r>
            <a:r>
              <a:rPr lang="en-US" sz="2800" dirty="0" err="1"/>
              <a:t>jovens</a:t>
            </a:r>
            <a:r>
              <a:rPr lang="en-US" sz="2800" dirty="0"/>
              <a:t>? </a:t>
            </a:r>
          </a:p>
          <a:p>
            <a:r>
              <a:rPr lang="en-US" sz="2800" dirty="0"/>
              <a:t>Como </a:t>
            </a:r>
            <a:r>
              <a:rPr lang="en-US" sz="2800" dirty="0" err="1"/>
              <a:t>eles</a:t>
            </a:r>
            <a:r>
              <a:rPr lang="en-US" sz="2800" dirty="0"/>
              <a:t> </a:t>
            </a:r>
            <a:r>
              <a:rPr lang="en-US" sz="2800" dirty="0" err="1"/>
              <a:t>leem</a:t>
            </a:r>
            <a:r>
              <a:rPr lang="en-US" sz="2800" dirty="0"/>
              <a:t> o </a:t>
            </a:r>
            <a:r>
              <a:rPr lang="en-US" sz="2800" dirty="0" err="1"/>
              <a:t>mundo</a:t>
            </a:r>
            <a:r>
              <a:rPr lang="en-US" sz="2800" dirty="0"/>
              <a:t>? A </a:t>
            </a:r>
            <a:r>
              <a:rPr lang="en-US" sz="2800" dirty="0" err="1"/>
              <a:t>escola</a:t>
            </a:r>
            <a:r>
              <a:rPr lang="en-US" sz="2800" dirty="0"/>
              <a:t> </a:t>
            </a:r>
            <a:r>
              <a:rPr lang="en-US" sz="2800" dirty="0" err="1"/>
              <a:t>contribui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práticas</a:t>
            </a:r>
            <a:r>
              <a:rPr lang="en-US" sz="2800" dirty="0"/>
              <a:t> de </a:t>
            </a:r>
            <a:r>
              <a:rPr lang="en-US" sz="2800" dirty="0" err="1"/>
              <a:t>leitura</a:t>
            </a:r>
            <a:r>
              <a:rPr lang="en-US" sz="2800" dirty="0"/>
              <a:t> de </a:t>
            </a:r>
            <a:r>
              <a:rPr lang="en-US" sz="2800" dirty="0" err="1"/>
              <a:t>mundo</a:t>
            </a:r>
            <a:r>
              <a:rPr lang="en-US" sz="2800" dirty="0"/>
              <a:t> </a:t>
            </a:r>
            <a:r>
              <a:rPr lang="en-US" sz="2800" dirty="0" err="1"/>
              <a:t>realizadas</a:t>
            </a:r>
            <a:r>
              <a:rPr lang="en-US" sz="2800" dirty="0"/>
              <a:t> </a:t>
            </a:r>
            <a:r>
              <a:rPr lang="en-US" sz="2800" dirty="0" err="1"/>
              <a:t>pelos</a:t>
            </a:r>
            <a:r>
              <a:rPr lang="en-US" sz="2800" dirty="0"/>
              <a:t> </a:t>
            </a:r>
            <a:r>
              <a:rPr lang="en-US" sz="2800" dirty="0" err="1"/>
              <a:t>jovens</a:t>
            </a:r>
            <a:r>
              <a:rPr lang="en-US" sz="2800" dirty="0"/>
              <a:t> </a:t>
            </a:r>
            <a:r>
              <a:rPr lang="en-US" sz="2800" dirty="0" err="1"/>
              <a:t>estudantes</a:t>
            </a:r>
            <a:r>
              <a:rPr lang="en-US" sz="2800" dirty="0"/>
              <a:t>? O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eles</a:t>
            </a:r>
            <a:r>
              <a:rPr lang="en-US" sz="2800" dirty="0"/>
              <a:t> </a:t>
            </a:r>
            <a:r>
              <a:rPr lang="en-US" sz="2800" dirty="0" err="1"/>
              <a:t>esperam</a:t>
            </a:r>
            <a:r>
              <a:rPr lang="en-US" sz="2800" dirty="0"/>
              <a:t> dos </a:t>
            </a:r>
            <a:r>
              <a:rPr lang="en-US" sz="2800" dirty="0" err="1"/>
              <a:t>estudos</a:t>
            </a:r>
            <a:r>
              <a:rPr lang="en-US" sz="2800" dirty="0"/>
              <a:t> </a:t>
            </a:r>
            <a:r>
              <a:rPr lang="en-US" sz="2800" dirty="0" err="1"/>
              <a:t>escolares</a:t>
            </a:r>
            <a:r>
              <a:rPr lang="en-US" sz="2800" dirty="0"/>
              <a:t>?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59023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1873</TotalTime>
  <Words>1853</Words>
  <Application>Microsoft Macintosh PowerPoint</Application>
  <PresentationFormat>Apresentação na tela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Venture</vt:lpstr>
      <vt:lpstr>Slide 1</vt:lpstr>
      <vt:lpstr>SUMÁRIO</vt:lpstr>
      <vt:lpstr>Slide 3</vt:lpstr>
      <vt:lpstr>Slide 4</vt:lpstr>
      <vt:lpstr>A integração entre as Ciências Humanas como projeto pedagógico </vt:lpstr>
      <vt:lpstr>O que é a área de Ciências Humanas?</vt:lpstr>
      <vt:lpstr> Integrar não é unificar  </vt:lpstr>
      <vt:lpstr>2. Os estudantes – sujeitos do Ensino Médio – e os direitos à aprendizagem e ao desenvolvimento humano na Área de Ciências Humanas </vt:lpstr>
      <vt:lpstr>Questões para nortear as reflexões</vt:lpstr>
      <vt:lpstr>Slide 10</vt:lpstr>
      <vt:lpstr>2.1. Contribuições das Ciências Humanas para a compreensão da relação entre Juventude e Educação  </vt:lpstr>
      <vt:lpstr>REFLEXÃO E AÇÃO  </vt:lpstr>
      <vt:lpstr>3. O eixo Trabalho, Cultura, Ciência e Tecnologia na área de Ciências Humanas  </vt:lpstr>
      <vt:lpstr>Conhecimentos da área</vt:lpstr>
      <vt:lpstr>Conhecimentos elencados da área de Ciências Humanas  </vt:lpstr>
      <vt:lpstr>REFLEXÃO E AÇÃO  </vt:lpstr>
      <vt:lpstr>4. Possibilidades de abordagens pedagógico- curriculares na Área de Ciências Humanas  </vt:lpstr>
      <vt:lpstr>Leitura de mundo</vt:lpstr>
      <vt:lpstr>A organização curricular em áreas do conhecimento pressupõe planejamento em equipe</vt:lpstr>
      <vt:lpstr>Algumas possibilidades de abordagens em cada um dos componenentes curriculares da área de Ciências Humanas e sua interrelação.  </vt:lpstr>
      <vt:lpstr>Reflexão e ação</vt:lpstr>
      <vt:lpstr>Proposta de investigação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Fernandes Rosa Neu</dc:creator>
  <cp:lastModifiedBy>Locado</cp:lastModifiedBy>
  <cp:revision>21</cp:revision>
  <dcterms:created xsi:type="dcterms:W3CDTF">2014-09-03T12:27:25Z</dcterms:created>
  <dcterms:modified xsi:type="dcterms:W3CDTF">2014-10-21T11:13:19Z</dcterms:modified>
</cp:coreProperties>
</file>