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theme/themeOverride3.xml" ContentType="application/vnd.openxmlformats-officedocument.themeOverr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3"/>
  </p:notesMasterIdLst>
  <p:handoutMasterIdLst>
    <p:handoutMasterId r:id="rId84"/>
  </p:handoutMasterIdLst>
  <p:sldIdLst>
    <p:sldId id="256" r:id="rId2"/>
    <p:sldId id="266" r:id="rId3"/>
    <p:sldId id="296" r:id="rId4"/>
    <p:sldId id="340" r:id="rId5"/>
    <p:sldId id="257" r:id="rId6"/>
    <p:sldId id="327" r:id="rId7"/>
    <p:sldId id="295" r:id="rId8"/>
    <p:sldId id="269" r:id="rId9"/>
    <p:sldId id="341" r:id="rId10"/>
    <p:sldId id="315" r:id="rId11"/>
    <p:sldId id="342" r:id="rId12"/>
    <p:sldId id="279" r:id="rId13"/>
    <p:sldId id="328" r:id="rId14"/>
    <p:sldId id="343" r:id="rId15"/>
    <p:sldId id="317" r:id="rId16"/>
    <p:sldId id="344" r:id="rId17"/>
    <p:sldId id="331" r:id="rId18"/>
    <p:sldId id="345" r:id="rId19"/>
    <p:sldId id="268" r:id="rId20"/>
    <p:sldId id="335" r:id="rId21"/>
    <p:sldId id="332" r:id="rId22"/>
    <p:sldId id="346" r:id="rId23"/>
    <p:sldId id="355" r:id="rId24"/>
    <p:sldId id="336" r:id="rId25"/>
    <p:sldId id="333" r:id="rId26"/>
    <p:sldId id="347" r:id="rId27"/>
    <p:sldId id="337" r:id="rId28"/>
    <p:sldId id="338" r:id="rId29"/>
    <p:sldId id="334" r:id="rId30"/>
    <p:sldId id="348" r:id="rId31"/>
    <p:sldId id="263" r:id="rId32"/>
    <p:sldId id="265" r:id="rId33"/>
    <p:sldId id="349" r:id="rId34"/>
    <p:sldId id="278" r:id="rId35"/>
    <p:sldId id="350" r:id="rId36"/>
    <p:sldId id="356" r:id="rId37"/>
    <p:sldId id="357" r:id="rId38"/>
    <p:sldId id="277" r:id="rId39"/>
    <p:sldId id="358" r:id="rId40"/>
    <p:sldId id="280" r:id="rId41"/>
    <p:sldId id="291" r:id="rId42"/>
    <p:sldId id="322" r:id="rId43"/>
    <p:sldId id="323" r:id="rId44"/>
    <p:sldId id="352" r:id="rId45"/>
    <p:sldId id="365" r:id="rId46"/>
    <p:sldId id="324" r:id="rId47"/>
    <p:sldId id="359" r:id="rId48"/>
    <p:sldId id="360" r:id="rId49"/>
    <p:sldId id="325" r:id="rId50"/>
    <p:sldId id="326" r:id="rId51"/>
    <p:sldId id="361" r:id="rId52"/>
    <p:sldId id="362" r:id="rId53"/>
    <p:sldId id="363" r:id="rId54"/>
    <p:sldId id="353" r:id="rId55"/>
    <p:sldId id="310" r:id="rId56"/>
    <p:sldId id="314" r:id="rId57"/>
    <p:sldId id="313" r:id="rId58"/>
    <p:sldId id="307" r:id="rId59"/>
    <p:sldId id="305" r:id="rId60"/>
    <p:sldId id="311" r:id="rId61"/>
    <p:sldId id="308" r:id="rId62"/>
    <p:sldId id="312" r:id="rId63"/>
    <p:sldId id="309" r:id="rId64"/>
    <p:sldId id="339" r:id="rId65"/>
    <p:sldId id="364" r:id="rId66"/>
    <p:sldId id="366" r:id="rId67"/>
    <p:sldId id="367" r:id="rId68"/>
    <p:sldId id="368" r:id="rId69"/>
    <p:sldId id="369" r:id="rId70"/>
    <p:sldId id="374" r:id="rId71"/>
    <p:sldId id="375" r:id="rId72"/>
    <p:sldId id="376" r:id="rId73"/>
    <p:sldId id="377" r:id="rId74"/>
    <p:sldId id="378" r:id="rId75"/>
    <p:sldId id="370" r:id="rId76"/>
    <p:sldId id="371" r:id="rId77"/>
    <p:sldId id="372" r:id="rId78"/>
    <p:sldId id="373" r:id="rId79"/>
    <p:sldId id="379" r:id="rId80"/>
    <p:sldId id="294" r:id="rId81"/>
    <p:sldId id="287" r:id="rId82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Office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Office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Office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Office_Excel4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cat>
            <c:strRef>
              <c:f>Plan3!$A$3:$A$29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Plan3!$B$3:$B$29</c:f>
              <c:numCache>
                <c:formatCode>General</c:formatCode>
                <c:ptCount val="27"/>
                <c:pt idx="0">
                  <c:v>116</c:v>
                </c:pt>
                <c:pt idx="1">
                  <c:v>197</c:v>
                </c:pt>
                <c:pt idx="2">
                  <c:v>260</c:v>
                </c:pt>
                <c:pt idx="3">
                  <c:v>107</c:v>
                </c:pt>
                <c:pt idx="4">
                  <c:v>1068</c:v>
                </c:pt>
                <c:pt idx="5">
                  <c:v>793</c:v>
                </c:pt>
                <c:pt idx="6">
                  <c:v>177</c:v>
                </c:pt>
                <c:pt idx="7">
                  <c:v>377</c:v>
                </c:pt>
                <c:pt idx="8">
                  <c:v>775</c:v>
                </c:pt>
                <c:pt idx="9">
                  <c:v>702</c:v>
                </c:pt>
                <c:pt idx="10">
                  <c:v>2324</c:v>
                </c:pt>
                <c:pt idx="11">
                  <c:v>327</c:v>
                </c:pt>
                <c:pt idx="12">
                  <c:v>534</c:v>
                </c:pt>
                <c:pt idx="13">
                  <c:v>559</c:v>
                </c:pt>
                <c:pt idx="14">
                  <c:v>343</c:v>
                </c:pt>
                <c:pt idx="15">
                  <c:v>703</c:v>
                </c:pt>
                <c:pt idx="16">
                  <c:v>588</c:v>
                </c:pt>
                <c:pt idx="17">
                  <c:v>1464</c:v>
                </c:pt>
                <c:pt idx="18">
                  <c:v>801</c:v>
                </c:pt>
                <c:pt idx="19">
                  <c:v>274</c:v>
                </c:pt>
                <c:pt idx="20">
                  <c:v>215</c:v>
                </c:pt>
                <c:pt idx="21">
                  <c:v>91</c:v>
                </c:pt>
                <c:pt idx="22">
                  <c:v>1249</c:v>
                </c:pt>
                <c:pt idx="23">
                  <c:v>749</c:v>
                </c:pt>
                <c:pt idx="24">
                  <c:v>140</c:v>
                </c:pt>
                <c:pt idx="25">
                  <c:v>2291</c:v>
                </c:pt>
                <c:pt idx="26">
                  <c:v>290</c:v>
                </c:pt>
              </c:numCache>
            </c:numRef>
          </c:val>
        </c:ser>
        <c:dLbls/>
        <c:axId val="122870016"/>
        <c:axId val="123617280"/>
      </c:barChart>
      <c:catAx>
        <c:axId val="122870016"/>
        <c:scaling>
          <c:orientation val="minMax"/>
        </c:scaling>
        <c:axPos val="b"/>
        <c:tickLblPos val="nextTo"/>
        <c:spPr>
          <a:solidFill>
            <a:srgbClr val="4BACC6">
              <a:lumMod val="40000"/>
              <a:lumOff val="60000"/>
            </a:srgbClr>
          </a:solidFill>
        </c:spPr>
        <c:crossAx val="123617280"/>
        <c:crosses val="autoZero"/>
        <c:auto val="1"/>
        <c:lblAlgn val="ctr"/>
        <c:lblOffset val="100"/>
      </c:catAx>
      <c:valAx>
        <c:axId val="123617280"/>
        <c:scaling>
          <c:orientation val="minMax"/>
        </c:scaling>
        <c:axPos val="l"/>
        <c:majorGridlines/>
        <c:numFmt formatCode="General" sourceLinked="1"/>
        <c:tickLblPos val="nextTo"/>
        <c:crossAx val="122870016"/>
        <c:crosses val="autoZero"/>
        <c:crossBetween val="between"/>
      </c:valAx>
    </c:plotArea>
    <c:plotVisOnly val="1"/>
    <c:dispBlanksAs val="gap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cat>
            <c:strRef>
              <c:f>Plan3!$A$87:$A$113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Plan3!$B$87:$B$113</c:f>
              <c:numCache>
                <c:formatCode>General</c:formatCode>
                <c:ptCount val="27"/>
                <c:pt idx="0">
                  <c:v>68</c:v>
                </c:pt>
                <c:pt idx="1">
                  <c:v>114</c:v>
                </c:pt>
                <c:pt idx="2">
                  <c:v>73</c:v>
                </c:pt>
                <c:pt idx="3">
                  <c:v>149</c:v>
                </c:pt>
                <c:pt idx="4">
                  <c:v>217</c:v>
                </c:pt>
                <c:pt idx="5">
                  <c:v>940</c:v>
                </c:pt>
                <c:pt idx="6">
                  <c:v>149</c:v>
                </c:pt>
                <c:pt idx="7">
                  <c:v>174</c:v>
                </c:pt>
                <c:pt idx="8">
                  <c:v>556</c:v>
                </c:pt>
                <c:pt idx="9">
                  <c:v>234</c:v>
                </c:pt>
                <c:pt idx="10">
                  <c:v>743</c:v>
                </c:pt>
                <c:pt idx="11">
                  <c:v>175</c:v>
                </c:pt>
                <c:pt idx="12">
                  <c:v>221</c:v>
                </c:pt>
                <c:pt idx="13">
                  <c:v>1049</c:v>
                </c:pt>
                <c:pt idx="14">
                  <c:v>71</c:v>
                </c:pt>
                <c:pt idx="15">
                  <c:v>143</c:v>
                </c:pt>
                <c:pt idx="16">
                  <c:v>336</c:v>
                </c:pt>
                <c:pt idx="17">
                  <c:v>1061</c:v>
                </c:pt>
                <c:pt idx="18">
                  <c:v>106</c:v>
                </c:pt>
                <c:pt idx="19">
                  <c:v>258</c:v>
                </c:pt>
                <c:pt idx="20">
                  <c:v>130</c:v>
                </c:pt>
                <c:pt idx="21">
                  <c:v>13</c:v>
                </c:pt>
                <c:pt idx="22">
                  <c:v>676</c:v>
                </c:pt>
                <c:pt idx="23">
                  <c:v>299</c:v>
                </c:pt>
                <c:pt idx="24">
                  <c:v>68</c:v>
                </c:pt>
                <c:pt idx="25">
                  <c:v>367</c:v>
                </c:pt>
                <c:pt idx="26">
                  <c:v>331</c:v>
                </c:pt>
              </c:numCache>
            </c:numRef>
          </c:val>
        </c:ser>
        <c:dLbls/>
        <c:axId val="125502592"/>
        <c:axId val="125504128"/>
      </c:barChart>
      <c:catAx>
        <c:axId val="125502592"/>
        <c:scaling>
          <c:orientation val="minMax"/>
        </c:scaling>
        <c:axPos val="b"/>
        <c:tickLblPos val="nextTo"/>
        <c:crossAx val="125504128"/>
        <c:crosses val="autoZero"/>
        <c:auto val="1"/>
        <c:lblAlgn val="ctr"/>
        <c:lblOffset val="100"/>
      </c:catAx>
      <c:valAx>
        <c:axId val="125504128"/>
        <c:scaling>
          <c:orientation val="minMax"/>
        </c:scaling>
        <c:axPos val="l"/>
        <c:majorGridlines/>
        <c:numFmt formatCode="General" sourceLinked="1"/>
        <c:tickLblPos val="nextTo"/>
        <c:crossAx val="125502592"/>
        <c:crosses val="autoZero"/>
        <c:crossBetween val="between"/>
      </c:valAx>
    </c:plotArea>
    <c:plotVisOnly val="1"/>
    <c:dispBlanksAs val="gap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cat>
            <c:strRef>
              <c:f>Plan3!$A$116:$A$142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Plan3!$B$116:$B$142</c:f>
              <c:numCache>
                <c:formatCode>General</c:formatCode>
                <c:ptCount val="27"/>
                <c:pt idx="0">
                  <c:v>1694</c:v>
                </c:pt>
                <c:pt idx="1">
                  <c:v>3076</c:v>
                </c:pt>
                <c:pt idx="2">
                  <c:v>4699</c:v>
                </c:pt>
                <c:pt idx="3">
                  <c:v>1993</c:v>
                </c:pt>
                <c:pt idx="4">
                  <c:v>17645</c:v>
                </c:pt>
                <c:pt idx="5">
                  <c:v>16672</c:v>
                </c:pt>
                <c:pt idx="6">
                  <c:v>3930</c:v>
                </c:pt>
                <c:pt idx="7">
                  <c:v>6886</c:v>
                </c:pt>
                <c:pt idx="8">
                  <c:v>11478</c:v>
                </c:pt>
                <c:pt idx="9">
                  <c:v>12871</c:v>
                </c:pt>
                <c:pt idx="10">
                  <c:v>35176</c:v>
                </c:pt>
                <c:pt idx="11">
                  <c:v>5148</c:v>
                </c:pt>
                <c:pt idx="12">
                  <c:v>8232</c:v>
                </c:pt>
                <c:pt idx="13">
                  <c:v>9488</c:v>
                </c:pt>
                <c:pt idx="14">
                  <c:v>6741</c:v>
                </c:pt>
                <c:pt idx="15">
                  <c:v>14930</c:v>
                </c:pt>
                <c:pt idx="16">
                  <c:v>8359</c:v>
                </c:pt>
                <c:pt idx="17">
                  <c:v>19341</c:v>
                </c:pt>
                <c:pt idx="18">
                  <c:v>14063</c:v>
                </c:pt>
                <c:pt idx="19">
                  <c:v>3611</c:v>
                </c:pt>
                <c:pt idx="20">
                  <c:v>3584</c:v>
                </c:pt>
                <c:pt idx="21">
                  <c:v>1153</c:v>
                </c:pt>
                <c:pt idx="22">
                  <c:v>22727</c:v>
                </c:pt>
                <c:pt idx="23">
                  <c:v>11289</c:v>
                </c:pt>
                <c:pt idx="24">
                  <c:v>1600</c:v>
                </c:pt>
                <c:pt idx="25">
                  <c:v>79299</c:v>
                </c:pt>
                <c:pt idx="26">
                  <c:v>3616</c:v>
                </c:pt>
              </c:numCache>
            </c:numRef>
          </c:val>
        </c:ser>
        <c:dLbls/>
        <c:axId val="127054208"/>
        <c:axId val="127055744"/>
      </c:barChart>
      <c:catAx>
        <c:axId val="127054208"/>
        <c:scaling>
          <c:orientation val="minMax"/>
        </c:scaling>
        <c:axPos val="b"/>
        <c:tickLblPos val="nextTo"/>
        <c:crossAx val="127055744"/>
        <c:crosses val="autoZero"/>
        <c:auto val="1"/>
        <c:lblAlgn val="ctr"/>
        <c:lblOffset val="100"/>
      </c:catAx>
      <c:valAx>
        <c:axId val="127055744"/>
        <c:scaling>
          <c:orientation val="minMax"/>
        </c:scaling>
        <c:axPos val="l"/>
        <c:majorGridlines/>
        <c:numFmt formatCode="General" sourceLinked="1"/>
        <c:tickLblPos val="nextTo"/>
        <c:crossAx val="127054208"/>
        <c:crosses val="autoZero"/>
        <c:crossBetween val="between"/>
      </c:valAx>
    </c:plotArea>
    <c:plotVisOnly val="1"/>
    <c:dispBlanksAs val="gap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cat>
            <c:strRef>
              <c:f>Plan3!$A$145:$A$171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Plan3!$B$145:$B$171</c:f>
              <c:numCache>
                <c:formatCode>General</c:formatCode>
                <c:ptCount val="27"/>
                <c:pt idx="0">
                  <c:v>113</c:v>
                </c:pt>
                <c:pt idx="1">
                  <c:v>110</c:v>
                </c:pt>
                <c:pt idx="2">
                  <c:v>87</c:v>
                </c:pt>
                <c:pt idx="3">
                  <c:v>108</c:v>
                </c:pt>
                <c:pt idx="4">
                  <c:v>288</c:v>
                </c:pt>
                <c:pt idx="5">
                  <c:v>877</c:v>
                </c:pt>
                <c:pt idx="6">
                  <c:v>151</c:v>
                </c:pt>
                <c:pt idx="7">
                  <c:v>369</c:v>
                </c:pt>
                <c:pt idx="8">
                  <c:v>448</c:v>
                </c:pt>
                <c:pt idx="9">
                  <c:v>42</c:v>
                </c:pt>
                <c:pt idx="10">
                  <c:v>1409</c:v>
                </c:pt>
                <c:pt idx="11">
                  <c:v>135</c:v>
                </c:pt>
                <c:pt idx="12">
                  <c:v>277</c:v>
                </c:pt>
                <c:pt idx="13">
                  <c:v>58</c:v>
                </c:pt>
                <c:pt idx="14">
                  <c:v>39</c:v>
                </c:pt>
                <c:pt idx="15">
                  <c:v>161</c:v>
                </c:pt>
                <c:pt idx="16">
                  <c:v>352</c:v>
                </c:pt>
                <c:pt idx="17">
                  <c:v>550</c:v>
                </c:pt>
                <c:pt idx="18">
                  <c:v>61</c:v>
                </c:pt>
                <c:pt idx="19">
                  <c:v>25</c:v>
                </c:pt>
                <c:pt idx="20">
                  <c:v>95</c:v>
                </c:pt>
                <c:pt idx="21">
                  <c:v>7</c:v>
                </c:pt>
                <c:pt idx="22">
                  <c:v>751</c:v>
                </c:pt>
                <c:pt idx="23">
                  <c:v>518</c:v>
                </c:pt>
                <c:pt idx="24">
                  <c:v>88</c:v>
                </c:pt>
                <c:pt idx="25">
                  <c:v>1355</c:v>
                </c:pt>
                <c:pt idx="26">
                  <c:v>106</c:v>
                </c:pt>
              </c:numCache>
            </c:numRef>
          </c:val>
        </c:ser>
        <c:dLbls/>
        <c:axId val="126986112"/>
        <c:axId val="126987648"/>
      </c:barChart>
      <c:catAx>
        <c:axId val="126986112"/>
        <c:scaling>
          <c:orientation val="minMax"/>
        </c:scaling>
        <c:axPos val="b"/>
        <c:tickLblPos val="nextTo"/>
        <c:crossAx val="126987648"/>
        <c:crosses val="autoZero"/>
        <c:auto val="1"/>
        <c:lblAlgn val="ctr"/>
        <c:lblOffset val="100"/>
      </c:catAx>
      <c:valAx>
        <c:axId val="126987648"/>
        <c:scaling>
          <c:orientation val="minMax"/>
        </c:scaling>
        <c:axPos val="l"/>
        <c:majorGridlines/>
        <c:numFmt formatCode="General" sourceLinked="1"/>
        <c:tickLblPos val="nextTo"/>
        <c:crossAx val="126986112"/>
        <c:crosses val="autoZero"/>
        <c:crossBetween val="between"/>
      </c:valAx>
    </c:plotArea>
    <c:plotVisOnly val="1"/>
    <c:dispBlanksAs val="gap"/>
  </c:chart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F4012-F3E5-4F29-981F-12444DD4A04C}" type="datetimeFigureOut">
              <a:rPr lang="pt-BR" smtClean="0"/>
              <a:pPr/>
              <a:t>20/10/2014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A91FBA-611A-4135-8466-45847FFDF22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65811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46DBA4-108F-4BCB-942F-324E6302E2D1}" type="datetimeFigureOut">
              <a:rPr lang="pt-BR" smtClean="0"/>
              <a:pPr/>
              <a:t>20/10/2014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10E3A-CC09-4684-8BD6-2C78E90567F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71879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10E3A-CC09-4684-8BD6-2C78E90567F4}" type="slidenum">
              <a:rPr lang="pt-BR" smtClean="0"/>
              <a:pPr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314254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10E3A-CC09-4684-8BD6-2C78E90567F4}" type="slidenum">
              <a:rPr lang="pt-BR" smtClean="0"/>
              <a:pPr/>
              <a:t>53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31425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10E3A-CC09-4684-8BD6-2C78E90567F4}" type="slidenum">
              <a:rPr lang="pt-BR" smtClean="0"/>
              <a:pPr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31425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10E3A-CC09-4684-8BD6-2C78E90567F4}" type="slidenum">
              <a:rPr lang="pt-BR" smtClean="0"/>
              <a:pPr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31425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10E3A-CC09-4684-8BD6-2C78E90567F4}" type="slidenum">
              <a:rPr lang="pt-BR" smtClean="0"/>
              <a:pPr/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31425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10E3A-CC09-4684-8BD6-2C78E90567F4}" type="slidenum">
              <a:rPr lang="pt-BR" smtClean="0"/>
              <a:pPr/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31425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10E3A-CC09-4684-8BD6-2C78E90567F4}" type="slidenum">
              <a:rPr lang="pt-BR" smtClean="0"/>
              <a:pPr/>
              <a:t>49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314254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10E3A-CC09-4684-8BD6-2C78E90567F4}" type="slidenum">
              <a:rPr lang="pt-BR" smtClean="0"/>
              <a:pPr/>
              <a:t>50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314254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10E3A-CC09-4684-8BD6-2C78E90567F4}" type="slidenum">
              <a:rPr lang="pt-BR" smtClean="0"/>
              <a:pPr/>
              <a:t>51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314254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10E3A-CC09-4684-8BD6-2C78E90567F4}" type="slidenum">
              <a:rPr lang="pt-BR" smtClean="0"/>
              <a:pPr/>
              <a:t>52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31425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E13A-8619-4633-B05B-2BE5D312FFC7}" type="datetime1">
              <a:rPr lang="pt-BR" smtClean="0"/>
              <a:pPr/>
              <a:t>20/10/2014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63625-0B05-4A96-860D-1421E73CB37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24594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DEA34-9D53-4453-A955-041DBF5F0855}" type="datetime1">
              <a:rPr lang="pt-BR" smtClean="0"/>
              <a:pPr/>
              <a:t>20/10/2014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63625-0B05-4A96-860D-1421E73CB37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9541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2A4C2-9C64-4880-8151-2F325F49D67C}" type="datetime1">
              <a:rPr lang="pt-BR" smtClean="0"/>
              <a:pPr/>
              <a:t>20/10/2014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63625-0B05-4A96-860D-1421E73CB37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34493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BE9A6-0997-4154-A274-F9866C80C287}" type="datetime1">
              <a:rPr lang="pt-BR" smtClean="0"/>
              <a:pPr/>
              <a:t>20/10/2014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63625-0B05-4A96-860D-1421E73CB37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49553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49B97-9E0D-424C-9946-D791793F81C8}" type="datetime1">
              <a:rPr lang="pt-BR" smtClean="0"/>
              <a:pPr/>
              <a:t>20/10/2014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63625-0B05-4A96-860D-1421E73CB37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99469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74CE2-B726-4820-A8A8-20F894D522ED}" type="datetime1">
              <a:rPr lang="pt-BR" smtClean="0"/>
              <a:pPr/>
              <a:t>20/10/2014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63625-0B05-4A96-860D-1421E73CB37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91429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EAAF-C513-4EFB-AEF5-FBF1B4918F66}" type="datetime1">
              <a:rPr lang="pt-BR" smtClean="0"/>
              <a:pPr/>
              <a:t>20/10/2014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63625-0B05-4A96-860D-1421E73CB37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54403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9DBF1-56B1-4A76-947A-8AFD688C1BAC}" type="datetime1">
              <a:rPr lang="pt-BR" smtClean="0"/>
              <a:pPr/>
              <a:t>20/10/2014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63625-0B05-4A96-860D-1421E73CB37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10063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9D59B-4847-461D-BE2C-CA534C315B9B}" type="datetime1">
              <a:rPr lang="pt-BR" smtClean="0"/>
              <a:pPr/>
              <a:t>20/10/2014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63625-0B05-4A96-860D-1421E73CB37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99135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BE3F-7DFF-490E-8C1F-0F8FCB93F789}" type="datetime1">
              <a:rPr lang="pt-BR" smtClean="0"/>
              <a:pPr/>
              <a:t>20/10/2014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63625-0B05-4A96-860D-1421E73CB37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47614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432A9-DFCF-48E3-9977-5528E4F9A1B9}" type="datetime1">
              <a:rPr lang="pt-BR" smtClean="0"/>
              <a:pPr/>
              <a:t>20/10/2014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63625-0B05-4A96-860D-1421E73CB37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11042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1C71-A233-4846-B435-496C5A67F071}" type="datetime1">
              <a:rPr lang="pt-BR" smtClean="0"/>
              <a:pPr/>
              <a:t>20/10/2014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63625-0B05-4A96-860D-1421E73CB37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22840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emf"/><Relationship Id="rId7" Type="http://schemas.openxmlformats.org/officeDocument/2006/relationships/image" Target="../media/image12.png"/><Relationship Id="rId12" Type="http://schemas.openxmlformats.org/officeDocument/2006/relationships/image" Target="../media/image3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11" Type="http://schemas.openxmlformats.org/officeDocument/2006/relationships/image" Target="../media/image16.png"/><Relationship Id="rId5" Type="http://schemas.openxmlformats.org/officeDocument/2006/relationships/image" Target="../media/image10.emf"/><Relationship Id="rId10" Type="http://schemas.openxmlformats.org/officeDocument/2006/relationships/image" Target="../media/image15.png"/><Relationship Id="rId4" Type="http://schemas.openxmlformats.org/officeDocument/2006/relationships/image" Target="../media/image9.emf"/><Relationship Id="rId9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emf"/><Relationship Id="rId7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emf"/><Relationship Id="rId4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5.emf"/><Relationship Id="rId7" Type="http://schemas.openxmlformats.org/officeDocument/2006/relationships/image" Target="../media/image29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971650"/>
          </a:xfrm>
        </p:spPr>
        <p:txBody>
          <a:bodyPr>
            <a:normAutofit/>
          </a:bodyPr>
          <a:lstStyle/>
          <a:p>
            <a:r>
              <a:rPr lang="pt-BR" sz="3600" dirty="0" smtClean="0"/>
              <a:t>MONITORAMENTO DO PACTO PELO FORTALECIMENTO DO ENSINO MÉDIO NO BRASIL</a:t>
            </a:r>
            <a:endParaRPr lang="pt-BR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03648" y="2708920"/>
            <a:ext cx="6400800" cy="1296144"/>
          </a:xfrm>
        </p:spPr>
        <p:txBody>
          <a:bodyPr>
            <a:normAutofit fontScale="92500" lnSpcReduction="20000"/>
          </a:bodyPr>
          <a:lstStyle/>
          <a:p>
            <a:r>
              <a:rPr lang="pt-BR" sz="2800" b="1" dirty="0" smtClean="0">
                <a:solidFill>
                  <a:schemeClr val="accent5"/>
                </a:solidFill>
              </a:rPr>
              <a:t>2º Seminário Nacional</a:t>
            </a:r>
          </a:p>
          <a:p>
            <a:r>
              <a:rPr lang="pt-BR" sz="2800" b="1" dirty="0" smtClean="0">
                <a:solidFill>
                  <a:schemeClr val="accent5"/>
                </a:solidFill>
              </a:rPr>
              <a:t>Curitiba</a:t>
            </a:r>
          </a:p>
          <a:p>
            <a:r>
              <a:rPr lang="pt-BR" sz="2800" b="1" dirty="0" smtClean="0">
                <a:solidFill>
                  <a:schemeClr val="accent5"/>
                </a:solidFill>
              </a:rPr>
              <a:t>Outubro - 2014</a:t>
            </a:r>
            <a:endParaRPr lang="pt-BR" sz="2800" b="1" dirty="0">
              <a:solidFill>
                <a:schemeClr val="accent5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97152"/>
            <a:ext cx="8460432" cy="1522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4014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04056"/>
          </a:xfrm>
        </p:spPr>
        <p:txBody>
          <a:bodyPr>
            <a:noAutofit/>
          </a:bodyPr>
          <a:lstStyle/>
          <a:p>
            <a:r>
              <a:rPr lang="pt-BR" sz="3600" dirty="0" smtClean="0"/>
              <a:t>Coordenadores Adjuntos</a:t>
            </a:r>
            <a:endParaRPr lang="pt-BR" sz="3600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43780434"/>
              </p:ext>
            </p:extLst>
          </p:nvPr>
        </p:nvGraphicFramePr>
        <p:xfrm>
          <a:off x="234480" y="908724"/>
          <a:ext cx="4265512" cy="5323586"/>
        </p:xfrm>
        <a:graphic>
          <a:graphicData uri="http://schemas.openxmlformats.org/drawingml/2006/table">
            <a:tbl>
              <a:tblPr/>
              <a:tblGrid>
                <a:gridCol w="377080"/>
                <a:gridCol w="3163295"/>
                <a:gridCol w="725137"/>
              </a:tblGrid>
              <a:tr h="367142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UF</a:t>
                      </a:r>
                    </a:p>
                  </a:txBody>
                  <a:tcPr marL="7803" marR="7803" marT="7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INSTITUIÇÃO DE ENSINO SUPERIOR</a:t>
                      </a:r>
                    </a:p>
                  </a:txBody>
                  <a:tcPr marL="7803" marR="7803" marT="7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Coordenador </a:t>
                      </a:r>
                      <a:r>
                        <a:rPr lang="pt-BR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Adjuntos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835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DO ACRE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35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ALAGOAS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35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DO AMAZONAS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35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DO AMAPÁ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357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DA BAHIA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357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DO VALE DO SÃO FRANCISCO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35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DO CEARÁ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35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DF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DE BRASILIA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35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DO ESPÍRITO SANTO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35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GOIÁS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35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DO MARANHÃO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3572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MG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JUIZ DE FORA 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357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UBERLÂNDIA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357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VIÇOSA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357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ITAJUBÁ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357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MINAS GERAIS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357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DO TRIÂNGULO MINEIRO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357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MS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DA GRANDE DOURADOS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357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MATO GROSSO DO SUL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35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MATO GROSSO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35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DO PARÁ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35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PB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DA PARAÍBA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35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PERNAMBUCO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35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DO PIAUÍ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357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ESTADUAL DE LONDRINA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357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ESTADUAL DE PONTA GROSSA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357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ESTADUAL DO CENTRO-OESTE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52222554"/>
              </p:ext>
            </p:extLst>
          </p:nvPr>
        </p:nvGraphicFramePr>
        <p:xfrm>
          <a:off x="4644008" y="908716"/>
          <a:ext cx="4320481" cy="5323583"/>
        </p:xfrm>
        <a:graphic>
          <a:graphicData uri="http://schemas.openxmlformats.org/drawingml/2006/table">
            <a:tbl>
              <a:tblPr/>
              <a:tblGrid>
                <a:gridCol w="385671"/>
                <a:gridCol w="3142721"/>
                <a:gridCol w="792089"/>
              </a:tblGrid>
              <a:tr h="380255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UF</a:t>
                      </a:r>
                    </a:p>
                  </a:txBody>
                  <a:tcPr marL="8082" marR="8082" marT="80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INSTITUIÇÃO DE ENSINO SUPERIOR</a:t>
                      </a:r>
                    </a:p>
                  </a:txBody>
                  <a:tcPr marL="8082" marR="8082" marT="80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Coordenador </a:t>
                      </a:r>
                      <a:r>
                        <a:rPr lang="pt-BR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Adjuntos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90128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TECNOLÓGICA FEDERAL DO PARANÁ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1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ESTADUAL DO NORTE DO PARANÁ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901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DO PARANÁ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1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ESTADUAL DO OESTE DO PARANÁ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901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ESTADUAL DO PARANÁ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1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ESTADUAL DE MARINGA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901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RJ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FLUMINENSE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1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RN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DO RIO GRANDE DO NORTE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901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RONDÔNIA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1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RR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RORAIMA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90128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RS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DO RIO GRANDE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1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DO PAMPA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1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SANTA MARIA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901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DA FRONTEIRA SUL (RS)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1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DO RIO GRANDE DO SUL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901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PELOTAS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1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DA FRONTEIRA SUL (SC)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901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SANTA CATARINA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1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SERGIPE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90128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SÃO CARLOS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1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ESTADUAL DE CAMPINAS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901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ESTADUAL PAULISTA JÚLIO DE MESQUITA FILHO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1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DE SÃO PAULO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901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DO ABC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1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DO TOCANTINS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1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1" y="6232301"/>
            <a:ext cx="179863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63625-0B05-4A96-860D-1421E73CB37E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2450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	</a:t>
            </a:r>
            <a:r>
              <a:rPr lang="pt-BR" sz="3600" dirty="0" smtClean="0"/>
              <a:t>Perfil do Coordenador Adjunto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2700" dirty="0" smtClean="0"/>
              <a:t>- Resolução n. 51/2013 e Portaria n. 1140/2013</a:t>
            </a:r>
            <a:endParaRPr lang="pt-BR" sz="2700" dirty="0"/>
          </a:p>
        </p:txBody>
      </p:sp>
      <p:sp>
        <p:nvSpPr>
          <p:cNvPr id="4" name="Retângulo de cantos arredondados 3"/>
          <p:cNvSpPr/>
          <p:nvPr/>
        </p:nvSpPr>
        <p:spPr>
          <a:xfrm>
            <a:off x="467544" y="1484784"/>
            <a:ext cx="8280920" cy="518457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de cantos arredondados 4"/>
          <p:cNvSpPr/>
          <p:nvPr/>
        </p:nvSpPr>
        <p:spPr>
          <a:xfrm>
            <a:off x="827584" y="1700807"/>
            <a:ext cx="7632848" cy="4752529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1400" dirty="0">
                <a:solidFill>
                  <a:schemeClr val="accent5">
                    <a:lumMod val="75000"/>
                  </a:schemeClr>
                </a:solidFill>
              </a:rPr>
              <a:t>O(s) coordenador(es) adjunto(s) será(</a:t>
            </a:r>
            <a:r>
              <a:rPr lang="pt-BR" sz="1400" dirty="0" err="1">
                <a:solidFill>
                  <a:schemeClr val="accent5">
                    <a:lumMod val="75000"/>
                  </a:schemeClr>
                </a:solidFill>
              </a:rPr>
              <a:t>ão</a:t>
            </a:r>
            <a:r>
              <a:rPr lang="pt-BR" sz="1400" dirty="0">
                <a:solidFill>
                  <a:schemeClr val="accent5">
                    <a:lumMod val="75000"/>
                  </a:schemeClr>
                </a:solidFill>
              </a:rPr>
              <a:t>) selecionado(s) pelo coordenador geral da IES, em articulação com as outras IES participantes do Pacto Ensino Médio, se for o caso, devendo ser selecionado dentre os que reúnam, no mínimo, os seguintes requisitos cumulativos:</a:t>
            </a:r>
          </a:p>
          <a:p>
            <a:pPr algn="just"/>
            <a:r>
              <a:rPr lang="pt-BR" sz="1400" dirty="0">
                <a:solidFill>
                  <a:schemeClr val="accent5">
                    <a:lumMod val="75000"/>
                  </a:schemeClr>
                </a:solidFill>
              </a:rPr>
              <a:t>I - ser professor efetivo de instituição de ensino superior;</a:t>
            </a:r>
          </a:p>
          <a:p>
            <a:pPr algn="just"/>
            <a:r>
              <a:rPr lang="pt-BR" sz="1400" dirty="0">
                <a:solidFill>
                  <a:schemeClr val="accent5">
                    <a:lumMod val="75000"/>
                  </a:schemeClr>
                </a:solidFill>
              </a:rPr>
              <a:t>II - ter experiência na área de formação de profissionais da educação básica; e</a:t>
            </a:r>
          </a:p>
          <a:p>
            <a:pPr algn="just"/>
            <a:r>
              <a:rPr lang="pt-BR" sz="1400" dirty="0">
                <a:solidFill>
                  <a:schemeClr val="accent5">
                    <a:lumMod val="75000"/>
                  </a:schemeClr>
                </a:solidFill>
              </a:rPr>
              <a:t>III - possuir titulação de mestrado ou doutorado</a:t>
            </a:r>
            <a:r>
              <a:rPr lang="pt-BR" sz="14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algn="just"/>
            <a:endParaRPr lang="pt-BR" sz="1400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1400" dirty="0" smtClean="0">
                <a:solidFill>
                  <a:schemeClr val="accent5">
                    <a:lumMod val="75000"/>
                  </a:schemeClr>
                </a:solidFill>
              </a:rPr>
              <a:t>O </a:t>
            </a:r>
            <a:r>
              <a:rPr lang="pt-BR" sz="1400" dirty="0">
                <a:solidFill>
                  <a:schemeClr val="accent5">
                    <a:lumMod val="75000"/>
                  </a:schemeClr>
                </a:solidFill>
              </a:rPr>
              <a:t>coordenador adjunto deverá encaminhar à Secretaria de Educação Básica/MEC, por intermédio dos sistemas disponibilizados pelo MEC, cópia de seu Termo de Compromisso do Bolsista, devidamente assinado e homologado pelo dirigente máximo da IES, e do instrumento comprobatório da sua designação</a:t>
            </a:r>
            <a:r>
              <a:rPr lang="pt-BR" sz="14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sz="1400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63625-0B05-4A96-860D-1421E73CB37E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30340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>
            <a:noAutofit/>
          </a:bodyPr>
          <a:lstStyle/>
          <a:p>
            <a:r>
              <a:rPr lang="pt-BR" sz="3600" dirty="0" smtClean="0"/>
              <a:t>IES Associadas</a:t>
            </a:r>
            <a:endParaRPr lang="pt-BR" sz="36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945" y="6389715"/>
            <a:ext cx="179863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27891747"/>
              </p:ext>
            </p:extLst>
          </p:nvPr>
        </p:nvGraphicFramePr>
        <p:xfrm>
          <a:off x="539551" y="836712"/>
          <a:ext cx="8064897" cy="5474078"/>
        </p:xfrm>
        <a:graphic>
          <a:graphicData uri="http://schemas.openxmlformats.org/drawingml/2006/table">
            <a:tbl>
              <a:tblPr/>
              <a:tblGrid>
                <a:gridCol w="1399013"/>
                <a:gridCol w="2993476"/>
                <a:gridCol w="3672408"/>
              </a:tblGrid>
              <a:tr h="432048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Universidades Associadas</a:t>
                      </a:r>
                    </a:p>
                  </a:txBody>
                  <a:tcPr marL="7771" marR="7771" marT="7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341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UF</a:t>
                      </a:r>
                    </a:p>
                  </a:txBody>
                  <a:tcPr marL="7771" marR="7771" marT="7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Universidade Coordenadora</a:t>
                      </a:r>
                    </a:p>
                  </a:txBody>
                  <a:tcPr marL="7771" marR="7771" marT="7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Universidade Associada</a:t>
                      </a:r>
                    </a:p>
                  </a:txBody>
                  <a:tcPr marL="7771" marR="7771" marT="7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48709">
                <a:tc rowSpan="5"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Ceará</a:t>
                      </a:r>
                    </a:p>
                  </a:txBody>
                  <a:tcPr marL="7771" marR="7771" marT="77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do Ceará</a:t>
                      </a:r>
                    </a:p>
                  </a:txBody>
                  <a:tcPr marL="7771" marR="7771" marT="77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do Cariri</a:t>
                      </a:r>
                    </a:p>
                  </a:txBody>
                  <a:tcPr marL="7771" marR="7771" marT="7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916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Estadual Vale do Acaraú</a:t>
                      </a:r>
                    </a:p>
                  </a:txBody>
                  <a:tcPr marL="7771" marR="7771" marT="7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4870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Instituto Federal do Ceará</a:t>
                      </a:r>
                    </a:p>
                  </a:txBody>
                  <a:tcPr marL="7771" marR="7771" marT="7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0002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da Integração Internacional da Lusofonia Afro-Brasileira</a:t>
                      </a:r>
                    </a:p>
                  </a:txBody>
                  <a:tcPr marL="7771" marR="7771" marT="7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4870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Estadual do Ceará</a:t>
                      </a:r>
                    </a:p>
                  </a:txBody>
                  <a:tcPr marL="7771" marR="7771" marT="7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97418">
                <a:tc rowSpan="4"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Santa Catarina</a:t>
                      </a:r>
                    </a:p>
                  </a:txBody>
                  <a:tcPr marL="7771" marR="7771" marT="77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Santa Catarina</a:t>
                      </a:r>
                    </a:p>
                  </a:txBody>
                  <a:tcPr marL="7771" marR="7771" marT="77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do Estado de Santa Catarina</a:t>
                      </a:r>
                    </a:p>
                  </a:txBody>
                  <a:tcPr marL="7771" marR="7771" marT="77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6916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do Sul de Santa Catarina</a:t>
                      </a:r>
                    </a:p>
                  </a:txBody>
                  <a:tcPr marL="7771" marR="7771" marT="7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4870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do Vale do Itajaí</a:t>
                      </a:r>
                    </a:p>
                  </a:txBody>
                  <a:tcPr marL="7771" marR="7771" marT="7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6916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Regional de Joinville</a:t>
                      </a:r>
                    </a:p>
                  </a:txBody>
                  <a:tcPr marL="7771" marR="7771" marT="7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97418">
                <a:tc rowSpan="3"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Pernambuco</a:t>
                      </a:r>
                    </a:p>
                  </a:txBody>
                  <a:tcPr marL="7771" marR="7771" marT="77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Pernambuco</a:t>
                      </a:r>
                    </a:p>
                  </a:txBody>
                  <a:tcPr marL="7771" marR="7771" marT="77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Rural de Pernambuco</a:t>
                      </a:r>
                    </a:p>
                  </a:txBody>
                  <a:tcPr marL="7771" marR="7771" marT="7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4870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de Pernambuco </a:t>
                      </a:r>
                    </a:p>
                  </a:txBody>
                  <a:tcPr marL="7771" marR="7771" marT="7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4870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Instituto Federal do Ceará</a:t>
                      </a:r>
                    </a:p>
                  </a:txBody>
                  <a:tcPr marL="7771" marR="7771" marT="7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48709">
                <a:tc rowSpan="3"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Goiás</a:t>
                      </a:r>
                    </a:p>
                  </a:txBody>
                  <a:tcPr marL="7771" marR="7771" marT="77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Goiás</a:t>
                      </a:r>
                    </a:p>
                  </a:txBody>
                  <a:tcPr marL="7771" marR="7771" marT="77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Estadual de Goiás</a:t>
                      </a:r>
                    </a:p>
                  </a:txBody>
                  <a:tcPr marL="7771" marR="7771" marT="7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4870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Instituto Federal de Goiás</a:t>
                      </a:r>
                    </a:p>
                  </a:txBody>
                  <a:tcPr marL="7771" marR="7771" marT="7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4870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Instituto Federal Goiano</a:t>
                      </a:r>
                    </a:p>
                  </a:txBody>
                  <a:tcPr marL="7771" marR="7771" marT="7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97418">
                <a:tc rowSpan="2"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Minas Gerais</a:t>
                      </a:r>
                    </a:p>
                  </a:txBody>
                  <a:tcPr marL="7771" marR="7771" marT="77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Minas Gerais</a:t>
                      </a:r>
                    </a:p>
                  </a:txBody>
                  <a:tcPr marL="7771" marR="7771" marT="7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Estadual de Minas Gerais</a:t>
                      </a:r>
                    </a:p>
                  </a:txBody>
                  <a:tcPr marL="7771" marR="7771" marT="77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9741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Uberlândia</a:t>
                      </a:r>
                    </a:p>
                  </a:txBody>
                  <a:tcPr marL="7771" marR="7771" marT="7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Estadual de Montes Claros</a:t>
                      </a:r>
                    </a:p>
                  </a:txBody>
                  <a:tcPr marL="7771" marR="7771" marT="7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97418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Espírito Santo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1" marR="7771" marT="77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</a:t>
                      </a:r>
                      <a:r>
                        <a:rPr lang="pt-B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Federal do Espírito Santo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1" marR="7771" marT="7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Instituto Federal do Espírito Santo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1" marR="7771" marT="7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97418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Rio Grande do Sul</a:t>
                      </a:r>
                    </a:p>
                  </a:txBody>
                  <a:tcPr marL="7771" marR="7771" marT="77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do Rio Grande do Sul</a:t>
                      </a:r>
                    </a:p>
                  </a:txBody>
                  <a:tcPr marL="7771" marR="7771" marT="7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do Estado do Rio Grande do Sul</a:t>
                      </a:r>
                    </a:p>
                  </a:txBody>
                  <a:tcPr marL="7771" marR="7771" marT="7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63625-0B05-4A96-860D-1421E73CB37E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923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04056"/>
          </a:xfrm>
        </p:spPr>
        <p:txBody>
          <a:bodyPr>
            <a:noAutofit/>
          </a:bodyPr>
          <a:lstStyle/>
          <a:p>
            <a:r>
              <a:rPr lang="pt-BR" sz="3600" dirty="0" smtClean="0"/>
              <a:t>Formadores das IES</a:t>
            </a:r>
            <a:endParaRPr lang="pt-BR" sz="3600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12746054"/>
              </p:ext>
            </p:extLst>
          </p:nvPr>
        </p:nvGraphicFramePr>
        <p:xfrm>
          <a:off x="234480" y="908724"/>
          <a:ext cx="4265512" cy="5323586"/>
        </p:xfrm>
        <a:graphic>
          <a:graphicData uri="http://schemas.openxmlformats.org/drawingml/2006/table">
            <a:tbl>
              <a:tblPr/>
              <a:tblGrid>
                <a:gridCol w="377080"/>
                <a:gridCol w="3163295"/>
                <a:gridCol w="725137"/>
              </a:tblGrid>
              <a:tr h="367142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UF</a:t>
                      </a:r>
                    </a:p>
                  </a:txBody>
                  <a:tcPr marL="7803" marR="7803" marT="7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INSTITUIÇÃO DE ENSINO SUPERIOR</a:t>
                      </a:r>
                    </a:p>
                  </a:txBody>
                  <a:tcPr marL="7803" marR="7803" marT="7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Formadores das IES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835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DO ACRE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35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ALAGOAS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35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DO AMAZONAS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35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DO AMAPÁ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357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DA BAHIA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357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DO VALE DO SÃO FRANCISCO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35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DO CEARÁ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35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DF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DE BRASILIA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35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DO ESPÍRITO SANTO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35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GOIÁS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35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DO MARANHÃO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3572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MG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JUIZ DE FORA 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357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UBERLÂNDIA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357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VIÇOSA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357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ITAJUBÁ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357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MINAS GERAIS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357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DO TRIÂNGULO MINEIRO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357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MS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DA GRANDE DOURADOS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357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MATO GROSSO DO SUL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35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MATO GROSSO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35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DO PARÁ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35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PB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DA PARAÍBA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35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PERNAMBUCO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35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DO PIAUÍ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357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ESTADUAL DE LONDRINA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357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ESTADUAL DE PONTA GROSSA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357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ESTADUAL DO CENTRO-OESTE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19037825"/>
              </p:ext>
            </p:extLst>
          </p:nvPr>
        </p:nvGraphicFramePr>
        <p:xfrm>
          <a:off x="4644008" y="908716"/>
          <a:ext cx="4320481" cy="5323583"/>
        </p:xfrm>
        <a:graphic>
          <a:graphicData uri="http://schemas.openxmlformats.org/drawingml/2006/table">
            <a:tbl>
              <a:tblPr/>
              <a:tblGrid>
                <a:gridCol w="385671"/>
                <a:gridCol w="3142721"/>
                <a:gridCol w="792089"/>
              </a:tblGrid>
              <a:tr h="380255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UF</a:t>
                      </a:r>
                    </a:p>
                  </a:txBody>
                  <a:tcPr marL="8082" marR="8082" marT="80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INSTITUIÇÃO DE ENSINO SUPERIOR</a:t>
                      </a:r>
                    </a:p>
                  </a:txBody>
                  <a:tcPr marL="8082" marR="8082" marT="80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Formadores</a:t>
                      </a:r>
                    </a:p>
                    <a:p>
                      <a:pPr algn="ctr" fontAlgn="t"/>
                      <a:r>
                        <a:rPr lang="pt-BR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Das IES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90128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TECNOLÓGICA FEDERAL DO PARANÁ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1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ESTADUAL DO NORTE DO PARANÁ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901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DO PARANÁ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1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ESTADUAL DO OESTE DO PARANÁ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901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ESTADUAL DO PARANÁ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1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ESTADUAL DE MARINGA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901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RJ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FLUMINENSE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1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RN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DO RIO GRANDE DO NORTE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901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RONDÔNIA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1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RR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RORAIMA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90128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RS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DO RIO GRANDE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1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DO PAMPA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1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SANTA MARIA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901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DA FRONTEIRA SUL (RS)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1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DO RIO GRANDE DO SUL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901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PELOTAS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1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DA FRONTEIRA SUL (SC)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901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SANTA CATARINA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1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SERGIPE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90128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SÃO CARLOS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1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ESTADUAL DE CAMPINAS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901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ESTADUAL PAULISTA JÚLIO DE MESQUITA FILHO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1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DE SÃO PAULO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901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DO ABC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1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DO TOCANTINS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1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1" y="6232301"/>
            <a:ext cx="179863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63625-0B05-4A96-860D-1421E73CB37E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4217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	</a:t>
            </a:r>
            <a:r>
              <a:rPr lang="pt-BR" sz="3600" dirty="0" smtClean="0"/>
              <a:t>Perfil do Formador da IES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2700" dirty="0" smtClean="0"/>
              <a:t>- Resolução n. 51/2013 e Portaria n. 1140/2013</a:t>
            </a:r>
            <a:endParaRPr lang="pt-BR" sz="2700" dirty="0"/>
          </a:p>
        </p:txBody>
      </p:sp>
      <p:sp>
        <p:nvSpPr>
          <p:cNvPr id="4" name="Retângulo de cantos arredondados 3"/>
          <p:cNvSpPr/>
          <p:nvPr/>
        </p:nvSpPr>
        <p:spPr>
          <a:xfrm>
            <a:off x="467544" y="1484784"/>
            <a:ext cx="8280920" cy="518457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de cantos arredondados 4"/>
          <p:cNvSpPr/>
          <p:nvPr/>
        </p:nvSpPr>
        <p:spPr>
          <a:xfrm>
            <a:off x="827584" y="1700807"/>
            <a:ext cx="7632848" cy="4752529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1400" dirty="0" smtClean="0">
                <a:solidFill>
                  <a:schemeClr val="accent5">
                    <a:lumMod val="75000"/>
                  </a:schemeClr>
                </a:solidFill>
              </a:rPr>
              <a:t>Os formadores </a:t>
            </a:r>
            <a:r>
              <a:rPr lang="pt-BR" sz="1400" dirty="0">
                <a:solidFill>
                  <a:schemeClr val="accent5">
                    <a:lumMod val="75000"/>
                  </a:schemeClr>
                </a:solidFill>
              </a:rPr>
              <a:t>das IES serão selecionados pelo coordenador geral da IES, em processo de seleção, respeitando-se os pré-requisitos estabelecidos para a função quanto à formação e à experiência exigidas, dentre candidatos que reúnam, no mínimo, as seguintes características cumulativas:</a:t>
            </a:r>
          </a:p>
          <a:p>
            <a:pPr algn="just"/>
            <a:r>
              <a:rPr lang="pt-BR" sz="1400" dirty="0">
                <a:solidFill>
                  <a:schemeClr val="accent5">
                    <a:lumMod val="75000"/>
                  </a:schemeClr>
                </a:solidFill>
              </a:rPr>
              <a:t>I - ser professor de instituição de ensino superior;</a:t>
            </a:r>
          </a:p>
          <a:p>
            <a:pPr algn="just"/>
            <a:r>
              <a:rPr lang="pt-BR" sz="1400" dirty="0">
                <a:solidFill>
                  <a:schemeClr val="accent5">
                    <a:lumMod val="75000"/>
                  </a:schemeClr>
                </a:solidFill>
              </a:rPr>
              <a:t>II - ter experiência na educação básica;</a:t>
            </a:r>
          </a:p>
          <a:p>
            <a:pPr algn="just"/>
            <a:r>
              <a:rPr lang="pt-BR" sz="1400" dirty="0">
                <a:solidFill>
                  <a:schemeClr val="accent5">
                    <a:lumMod val="75000"/>
                  </a:schemeClr>
                </a:solidFill>
              </a:rPr>
              <a:t>III - ser formado em Pedagogia ou Licenciatura; e</a:t>
            </a:r>
          </a:p>
          <a:p>
            <a:pPr algn="just"/>
            <a:r>
              <a:rPr lang="pt-BR" sz="1400" dirty="0">
                <a:solidFill>
                  <a:schemeClr val="accent5">
                    <a:lumMod val="75000"/>
                  </a:schemeClr>
                </a:solidFill>
              </a:rPr>
              <a:t>VI - possuir mestrado ou doutorado ou estar cursando pós-graduação </a:t>
            </a:r>
            <a:r>
              <a:rPr lang="pt-BR" sz="1400" dirty="0" err="1">
                <a:solidFill>
                  <a:schemeClr val="accent5">
                    <a:lumMod val="75000"/>
                  </a:schemeClr>
                </a:solidFill>
              </a:rPr>
              <a:t>strictu</a:t>
            </a:r>
            <a:r>
              <a:rPr lang="pt-BR" sz="1400" dirty="0">
                <a:solidFill>
                  <a:schemeClr val="accent5">
                    <a:lumMod val="75000"/>
                  </a:schemeClr>
                </a:solidFill>
              </a:rPr>
              <a:t> senso na área de Educação ou áreas afins.</a:t>
            </a:r>
          </a:p>
          <a:p>
            <a:pPr algn="just"/>
            <a:endParaRPr lang="pt-BR" sz="1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400" dirty="0" smtClean="0">
                <a:solidFill>
                  <a:schemeClr val="accent5">
                    <a:lumMod val="75000"/>
                  </a:schemeClr>
                </a:solidFill>
              </a:rPr>
              <a:t>Os </a:t>
            </a:r>
            <a:r>
              <a:rPr lang="pt-BR" sz="1400" dirty="0">
                <a:solidFill>
                  <a:schemeClr val="accent5">
                    <a:lumMod val="75000"/>
                  </a:schemeClr>
                </a:solidFill>
              </a:rPr>
              <a:t>requisitos previstos </a:t>
            </a:r>
            <a:r>
              <a:rPr lang="pt-BR" sz="1400" dirty="0" smtClean="0">
                <a:solidFill>
                  <a:schemeClr val="accent5">
                    <a:lumMod val="75000"/>
                  </a:schemeClr>
                </a:solidFill>
              </a:rPr>
              <a:t>deverão </a:t>
            </a:r>
            <a:r>
              <a:rPr lang="pt-BR" sz="1400" dirty="0">
                <a:solidFill>
                  <a:schemeClr val="accent5">
                    <a:lumMod val="75000"/>
                  </a:schemeClr>
                </a:solidFill>
              </a:rPr>
              <a:t>ser documentalmente comprovados pelo(a) formador(a) e apresentados à IES responsável pela Formação</a:t>
            </a:r>
            <a:r>
              <a:rPr lang="pt-BR" sz="14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pt-BR" sz="1400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pt-BR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63625-0B05-4A96-860D-1421E73CB37E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68346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04056"/>
          </a:xfrm>
        </p:spPr>
        <p:txBody>
          <a:bodyPr>
            <a:noAutofit/>
          </a:bodyPr>
          <a:lstStyle/>
          <a:p>
            <a:r>
              <a:rPr lang="pt-BR" sz="3600" dirty="0" smtClean="0"/>
              <a:t>Supervisores das IES e </a:t>
            </a:r>
            <a:r>
              <a:rPr lang="pt-BR" sz="3600" dirty="0" err="1" smtClean="0"/>
              <a:t>Seduc</a:t>
            </a:r>
            <a:endParaRPr lang="pt-BR" sz="3600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05931457"/>
              </p:ext>
            </p:extLst>
          </p:nvPr>
        </p:nvGraphicFramePr>
        <p:xfrm>
          <a:off x="234480" y="908724"/>
          <a:ext cx="4265512" cy="5323586"/>
        </p:xfrm>
        <a:graphic>
          <a:graphicData uri="http://schemas.openxmlformats.org/drawingml/2006/table">
            <a:tbl>
              <a:tblPr/>
              <a:tblGrid>
                <a:gridCol w="377080"/>
                <a:gridCol w="3163295"/>
                <a:gridCol w="725137"/>
              </a:tblGrid>
              <a:tr h="367142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UF</a:t>
                      </a:r>
                    </a:p>
                  </a:txBody>
                  <a:tcPr marL="7803" marR="7803" marT="7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INSTITUIÇÃO DE ENSINO SUPERIOR</a:t>
                      </a:r>
                    </a:p>
                  </a:txBody>
                  <a:tcPr marL="7803" marR="7803" marT="7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Formadores das IES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835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DO ACRE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35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ALAGOAS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35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DO AMAZONAS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35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DO AMAPÁ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357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DA BAHIA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357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DO VALE DO SÃO FRANCISCO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35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DO CEARÁ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35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DF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DE BRASILIA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35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DO ESPÍRITO SANTO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35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GOIÁS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35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DO MARANHÃO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3572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MG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JUIZ DE FORA 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357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UBERLÂNDIA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357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VIÇOSA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357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ITAJUBÁ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357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MINAS GERAIS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357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DO TRIÂNGULO MINEIRO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357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MS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DA GRANDE DOURADOS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357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MATO GROSSO DO SUL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35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MATO GROSSO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35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DO PARÁ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35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PB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DA PARAÍBA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35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PERNAMBUCO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35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DO PIAUÍ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357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ESTADUAL DE LONDRINA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357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ESTADUAL DE PONTA GROSSA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357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ESTADUAL DO CENTRO-OESTE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60024250"/>
              </p:ext>
            </p:extLst>
          </p:nvPr>
        </p:nvGraphicFramePr>
        <p:xfrm>
          <a:off x="4644008" y="908716"/>
          <a:ext cx="4320481" cy="5323583"/>
        </p:xfrm>
        <a:graphic>
          <a:graphicData uri="http://schemas.openxmlformats.org/drawingml/2006/table">
            <a:tbl>
              <a:tblPr/>
              <a:tblGrid>
                <a:gridCol w="385671"/>
                <a:gridCol w="3142721"/>
                <a:gridCol w="792089"/>
              </a:tblGrid>
              <a:tr h="380255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UF</a:t>
                      </a:r>
                    </a:p>
                  </a:txBody>
                  <a:tcPr marL="8082" marR="8082" marT="80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INSTITUIÇÃO DE ENSINO SUPERIOR</a:t>
                      </a:r>
                    </a:p>
                  </a:txBody>
                  <a:tcPr marL="8082" marR="8082" marT="80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Formadores</a:t>
                      </a:r>
                    </a:p>
                    <a:p>
                      <a:pPr algn="ctr" fontAlgn="t"/>
                      <a:r>
                        <a:rPr lang="pt-BR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das IES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90128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TECNOLÓGICA FEDERAL DO PARANÁ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1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ESTADUAL DO NORTE DO PARANÁ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901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DO PARANÁ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1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ESTADUAL DO OESTE DO PARANÁ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901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ESTADUAL DO PARANÁ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1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ESTADUAL DE MARINGA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901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RJ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FLUMINENSE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1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RN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DO RIO GRANDE DO NORTE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901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RONDÔNIA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1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RR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RORAIMA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90128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RS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DO RIO GRANDE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1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DO PAMPA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1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SANTA MARIA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901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DA FRONTEIRA SUL (RS)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1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DO RIO GRANDE DO SUL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901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PELOTAS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1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DA FRONTEIRA SUL (SC)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901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SANTA CATARINA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1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SERGIPE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90128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SÃO CARLOS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1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ESTADUAL DE CAMPINAS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901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ESTADUAL PAULISTA JÚLIO DE MESQUITA FILHO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1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DE SÃO PAULO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901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DO ABC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1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DO TOCANTINS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1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272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1" y="6232301"/>
            <a:ext cx="179863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63625-0B05-4A96-860D-1421E73CB37E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534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	</a:t>
            </a:r>
            <a:r>
              <a:rPr lang="pt-BR" sz="3600" dirty="0" smtClean="0"/>
              <a:t>Perfil do Supervisor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2700" dirty="0" smtClean="0"/>
              <a:t>- Resolução n. 51/2013 e Portaria n. 1140/2013</a:t>
            </a:r>
            <a:endParaRPr lang="pt-BR" sz="2700" dirty="0"/>
          </a:p>
        </p:txBody>
      </p:sp>
      <p:sp>
        <p:nvSpPr>
          <p:cNvPr id="4" name="Retângulo de cantos arredondados 3"/>
          <p:cNvSpPr/>
          <p:nvPr/>
        </p:nvSpPr>
        <p:spPr>
          <a:xfrm>
            <a:off x="467544" y="1484784"/>
            <a:ext cx="8280920" cy="518457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de cantos arredondados 4"/>
          <p:cNvSpPr/>
          <p:nvPr/>
        </p:nvSpPr>
        <p:spPr>
          <a:xfrm>
            <a:off x="827584" y="1700807"/>
            <a:ext cx="7632848" cy="4752529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1400" dirty="0">
                <a:solidFill>
                  <a:schemeClr val="accent5">
                    <a:lumMod val="75000"/>
                  </a:schemeClr>
                </a:solidFill>
              </a:rPr>
              <a:t>Os supervisores da formação, responsáveis pela articulação entre as IES e as secretarias estaduais e distrital de educação, serão selecionados pelo dirigente </a:t>
            </a:r>
            <a:r>
              <a:rPr lang="pt-BR" sz="1400" dirty="0" smtClean="0">
                <a:solidFill>
                  <a:schemeClr val="accent5">
                    <a:lumMod val="75000"/>
                  </a:schemeClr>
                </a:solidFill>
              </a:rPr>
              <a:t>da secretaria </a:t>
            </a:r>
            <a:r>
              <a:rPr lang="pt-BR" sz="1400" dirty="0">
                <a:solidFill>
                  <a:schemeClr val="accent5">
                    <a:lumMod val="75000"/>
                  </a:schemeClr>
                </a:solidFill>
              </a:rPr>
              <a:t>estadual ou distrital de educação e pelo Coordenador Geral das IES, respeitando-se os pré-requisitos estabelecidos para a função quanto à formação e à experiência exigidas, entre candidatos que reúnam, no mínimo, as seguintes características cumulativas:</a:t>
            </a:r>
          </a:p>
          <a:p>
            <a:pPr algn="just"/>
            <a:r>
              <a:rPr lang="pt-BR" sz="1400" dirty="0">
                <a:solidFill>
                  <a:schemeClr val="accent5">
                    <a:lumMod val="75000"/>
                  </a:schemeClr>
                </a:solidFill>
              </a:rPr>
              <a:t>I - ter licenciatura ou complementação pedagógica;</a:t>
            </a:r>
          </a:p>
          <a:p>
            <a:pPr algn="just"/>
            <a:r>
              <a:rPr lang="pt-BR" sz="1400" dirty="0">
                <a:solidFill>
                  <a:schemeClr val="accent5">
                    <a:lumMod val="75000"/>
                  </a:schemeClr>
                </a:solidFill>
              </a:rPr>
              <a:t>II - ser professor ou coordenador pedagógico efetivo da rede de ensino, se supervisor selecionado pela secretaria estadual ou distrital;</a:t>
            </a:r>
          </a:p>
          <a:p>
            <a:pPr algn="just"/>
            <a:r>
              <a:rPr lang="pt-BR" sz="1400" dirty="0">
                <a:solidFill>
                  <a:schemeClr val="accent5">
                    <a:lumMod val="75000"/>
                  </a:schemeClr>
                </a:solidFill>
              </a:rPr>
              <a:t>III - ser professor de Instituição de Ensino Superior, ou estar cursando mestrado e/ou doutorado na área educacional, se supervisor selecionado pelo Coordenador Geral da IES;</a:t>
            </a:r>
          </a:p>
          <a:p>
            <a:pPr algn="just"/>
            <a:r>
              <a:rPr lang="pt-BR" sz="1400" dirty="0">
                <a:solidFill>
                  <a:schemeClr val="accent5">
                    <a:lumMod val="75000"/>
                  </a:schemeClr>
                </a:solidFill>
              </a:rPr>
              <a:t>IV - possuir titulação de especialização, mestrado ou doutorado; e</a:t>
            </a:r>
          </a:p>
          <a:p>
            <a:pPr algn="just"/>
            <a:r>
              <a:rPr lang="pt-BR" sz="1400" dirty="0">
                <a:solidFill>
                  <a:schemeClr val="accent5">
                    <a:lumMod val="75000"/>
                  </a:schemeClr>
                </a:solidFill>
              </a:rPr>
              <a:t>V - ter disponibilidade de 20h semanais para dedicar-se à função, podendo ser cedido pela secretaria estadual ou distrital.</a:t>
            </a:r>
          </a:p>
          <a:p>
            <a:pPr algn="just"/>
            <a:endParaRPr lang="pt-BR" sz="1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1400" dirty="0" smtClean="0">
                <a:solidFill>
                  <a:schemeClr val="accent5">
                    <a:lumMod val="75000"/>
                  </a:schemeClr>
                </a:solidFill>
              </a:rPr>
              <a:t>Os </a:t>
            </a:r>
            <a:r>
              <a:rPr lang="pt-BR" sz="1400" dirty="0">
                <a:solidFill>
                  <a:schemeClr val="accent5">
                    <a:lumMod val="75000"/>
                  </a:schemeClr>
                </a:solidFill>
              </a:rPr>
              <a:t>requisitos previstos no caput deste artigo, deverão ser documentalmente comprovados pelo(a) supervisor(a) no ato da inscrição na IES responsável pela Formação</a:t>
            </a:r>
            <a:r>
              <a:rPr lang="pt-BR" sz="14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sz="1400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63625-0B05-4A96-860D-1421E73CB37E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670568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04056"/>
          </a:xfrm>
        </p:spPr>
        <p:txBody>
          <a:bodyPr>
            <a:noAutofit/>
          </a:bodyPr>
          <a:lstStyle/>
          <a:p>
            <a:r>
              <a:rPr lang="pt-BR" sz="3600" dirty="0" smtClean="0"/>
              <a:t>Formadores Regionais</a:t>
            </a:r>
            <a:endParaRPr lang="pt-BR" sz="3600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56928661"/>
              </p:ext>
            </p:extLst>
          </p:nvPr>
        </p:nvGraphicFramePr>
        <p:xfrm>
          <a:off x="234480" y="908724"/>
          <a:ext cx="4265512" cy="5323586"/>
        </p:xfrm>
        <a:graphic>
          <a:graphicData uri="http://schemas.openxmlformats.org/drawingml/2006/table">
            <a:tbl>
              <a:tblPr/>
              <a:tblGrid>
                <a:gridCol w="377080"/>
                <a:gridCol w="3163295"/>
                <a:gridCol w="725137"/>
              </a:tblGrid>
              <a:tr h="367142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UF</a:t>
                      </a:r>
                    </a:p>
                  </a:txBody>
                  <a:tcPr marL="7803" marR="7803" marT="7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INSTITUIÇÃO DE ENSINO SUPERIOR</a:t>
                      </a:r>
                    </a:p>
                  </a:txBody>
                  <a:tcPr marL="7803" marR="7803" marT="7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Formadores Regionais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835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DO ACRE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35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ALAGOAS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35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DO AMAZONAS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35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DO AMAPÁ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357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DA BAHIA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357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DO VALE DO SÃO FRANCISCO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35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DO CEARÁ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35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DF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DE BRASILIA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35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DO ESPÍRITO SANTO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35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GOIÁS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35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DO MARANHÃO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3572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MG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JUIZ DE FORA 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357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UBERLÂNDIA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357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VIÇOSA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357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ITAJUBÁ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357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MINAS GERAIS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357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DO TRIÂNGULO MINEIRO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357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MS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DA GRANDE DOURADOS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357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MATO GROSSO DO SUL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35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MATO GROSSO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35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DO PARÁ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35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PB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DA PARAÍBA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35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PERNAMBUCO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35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DO PIAUÍ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357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ESTADUAL DE LONDRINA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357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ESTADUAL DE PONTA GROSSA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357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ESTADUAL DO CENTRO-OESTE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47979784"/>
              </p:ext>
            </p:extLst>
          </p:nvPr>
        </p:nvGraphicFramePr>
        <p:xfrm>
          <a:off x="4644008" y="908716"/>
          <a:ext cx="4320481" cy="5323583"/>
        </p:xfrm>
        <a:graphic>
          <a:graphicData uri="http://schemas.openxmlformats.org/drawingml/2006/table">
            <a:tbl>
              <a:tblPr/>
              <a:tblGrid>
                <a:gridCol w="385671"/>
                <a:gridCol w="3142721"/>
                <a:gridCol w="792089"/>
              </a:tblGrid>
              <a:tr h="380255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UF</a:t>
                      </a:r>
                    </a:p>
                  </a:txBody>
                  <a:tcPr marL="8082" marR="8082" marT="80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INSTITUIÇÃO DE ENSINO SUPERIOR</a:t>
                      </a:r>
                    </a:p>
                  </a:txBody>
                  <a:tcPr marL="8082" marR="8082" marT="80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Formadores</a:t>
                      </a:r>
                    </a:p>
                    <a:p>
                      <a:pPr algn="ctr" fontAlgn="t"/>
                      <a:r>
                        <a:rPr lang="pt-BR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Regionais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90128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TECNOLÓGICA FEDERAL DO PARANÁ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1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ESTADUAL DO NORTE DO PARANÁ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901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DO PARANÁ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1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ESTADUAL DO OESTE DO PARANÁ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901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ESTADUAL DO PARANÁ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1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ESTADUAL DE MARINGA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901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RJ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FLUMINENSE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1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RN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DO RIO GRANDE DO NORTE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901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RONDÔNIA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1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RR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RORAIMA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90128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RS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DO RIO GRANDE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1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DO PAMPA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1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SANTA MARIA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901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DA FRONTEIRA SUL (RS)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1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DO RIO GRANDE DO SUL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901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PELOTAS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1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DA FRONTEIRA SUL (SC)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901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SANTA CATARINA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1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SERGIPE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90128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SÃO CARLOS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1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ESTADUAL DE CAMPINAS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901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ESTADUAL PAULISTA JÚLIO DE MESQUITA FILHO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1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DE SÃO PAULO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901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DO ABC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1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DO TOCANTINS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1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963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1" y="6232301"/>
            <a:ext cx="179863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63625-0B05-4A96-860D-1421E73CB37E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7739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	</a:t>
            </a:r>
            <a:r>
              <a:rPr lang="pt-BR" sz="3600" dirty="0" smtClean="0"/>
              <a:t>Perfil do Formador Regional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2700" dirty="0" smtClean="0"/>
              <a:t>- Resolução n. 51/2013 e Portaria n. 1140/2013</a:t>
            </a:r>
            <a:endParaRPr lang="pt-BR" sz="2700" dirty="0"/>
          </a:p>
        </p:txBody>
      </p:sp>
      <p:sp>
        <p:nvSpPr>
          <p:cNvPr id="4" name="Retângulo de cantos arredondados 3"/>
          <p:cNvSpPr/>
          <p:nvPr/>
        </p:nvSpPr>
        <p:spPr>
          <a:xfrm>
            <a:off x="467544" y="1484784"/>
            <a:ext cx="8280920" cy="518457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de cantos arredondados 4"/>
          <p:cNvSpPr/>
          <p:nvPr/>
        </p:nvSpPr>
        <p:spPr>
          <a:xfrm>
            <a:off x="899592" y="1700807"/>
            <a:ext cx="7632848" cy="4752529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1400" dirty="0">
                <a:solidFill>
                  <a:schemeClr val="accent5">
                    <a:lumMod val="75000"/>
                  </a:schemeClr>
                </a:solidFill>
              </a:rPr>
              <a:t>Os formadores regionais do Pacto Nacional pelo Fortalecimento do Ensino Médio no Distrito Federal e nos Estados, responsáveis por ministrar a formação aos orientadores de estudo, serão selecionados pela secretaria estadual ou distrital de educação, respeitando-se os pré-requisitos estabelecidos para a função quanto à formação e à experiência exigidas, entre os profissionais da educação da rede de ensino que reúnam, no mínimo, as seguintes características cumulativas:</a:t>
            </a:r>
          </a:p>
          <a:p>
            <a:pPr algn="just"/>
            <a:r>
              <a:rPr lang="pt-BR" sz="1400" dirty="0">
                <a:solidFill>
                  <a:schemeClr val="accent5">
                    <a:lumMod val="75000"/>
                  </a:schemeClr>
                </a:solidFill>
              </a:rPr>
              <a:t>I - ter experiência como professor ou coordenador pedagógico do Ensino Médio ou ter atuado em formação continuada de profissionais da educação básica durante, pelo menos, dois anos;</a:t>
            </a:r>
          </a:p>
          <a:p>
            <a:pPr algn="just"/>
            <a:r>
              <a:rPr lang="pt-BR" sz="1400" dirty="0">
                <a:solidFill>
                  <a:schemeClr val="accent5">
                    <a:lumMod val="75000"/>
                  </a:schemeClr>
                </a:solidFill>
              </a:rPr>
              <a:t>II - ser profissional efetivo da rede pública de ensino;</a:t>
            </a:r>
          </a:p>
          <a:p>
            <a:pPr algn="just"/>
            <a:r>
              <a:rPr lang="pt-BR" sz="1400" dirty="0">
                <a:solidFill>
                  <a:schemeClr val="accent5">
                    <a:lumMod val="75000"/>
                  </a:schemeClr>
                </a:solidFill>
              </a:rPr>
              <a:t>III - ter titulação de especialização, mestrado ou doutorado ou estar cursando pós-graduação na área de Educação;</a:t>
            </a:r>
          </a:p>
          <a:p>
            <a:pPr algn="just"/>
            <a:r>
              <a:rPr lang="pt-BR" sz="1400" dirty="0">
                <a:solidFill>
                  <a:schemeClr val="accent5">
                    <a:lumMod val="75000"/>
                  </a:schemeClr>
                </a:solidFill>
              </a:rPr>
              <a:t>IV - ter disponibilidade para dedicar-se ao curso de formação e encontros com os formadores das IES e ao trabalho de formação na região, correspondente a 20 horas semanais, com orientadores de estudo.</a:t>
            </a:r>
          </a:p>
          <a:p>
            <a:pPr algn="just"/>
            <a:endParaRPr lang="pt-BR" sz="1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1400" dirty="0" smtClean="0">
                <a:solidFill>
                  <a:schemeClr val="accent5">
                    <a:lumMod val="75000"/>
                  </a:schemeClr>
                </a:solidFill>
              </a:rPr>
              <a:t>A </a:t>
            </a:r>
            <a:r>
              <a:rPr lang="pt-BR" sz="1400" dirty="0">
                <a:solidFill>
                  <a:schemeClr val="accent5">
                    <a:lumMod val="75000"/>
                  </a:schemeClr>
                </a:solidFill>
              </a:rPr>
              <a:t>secretaria estadual ou distrital, em articulação com as IES, poderá indicar formadores regionais dos quadros das IES ou alunos de pós-graduação.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sz="1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1400" dirty="0" smtClean="0">
                <a:solidFill>
                  <a:schemeClr val="accent5">
                    <a:lumMod val="75000"/>
                  </a:schemeClr>
                </a:solidFill>
              </a:rPr>
              <a:t>Os </a:t>
            </a:r>
            <a:r>
              <a:rPr lang="pt-BR" sz="1400" dirty="0">
                <a:solidFill>
                  <a:schemeClr val="accent5">
                    <a:lumMod val="75000"/>
                  </a:schemeClr>
                </a:solidFill>
              </a:rPr>
              <a:t>requisitos previstos no caput deverão ser documentalmente comprovados pelo(a) formador(a) regional no ato da matrícula na IES responsável pela Formação.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63625-0B05-4A96-860D-1421E73CB37E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956417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5868144" y="1484784"/>
            <a:ext cx="2232248" cy="1296144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pt-BR" sz="3600" dirty="0" smtClean="0"/>
              <a:t>Número de Escolas atendidas – por UF</a:t>
            </a:r>
            <a:endParaRPr lang="pt-BR" sz="3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909" y="6395407"/>
            <a:ext cx="179863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75593910"/>
              </p:ext>
            </p:extLst>
          </p:nvPr>
        </p:nvGraphicFramePr>
        <p:xfrm>
          <a:off x="683569" y="908720"/>
          <a:ext cx="3816423" cy="5452719"/>
        </p:xfrm>
        <a:graphic>
          <a:graphicData uri="http://schemas.openxmlformats.org/drawingml/2006/table">
            <a:tbl>
              <a:tblPr/>
              <a:tblGrid>
                <a:gridCol w="932402"/>
                <a:gridCol w="1227837"/>
                <a:gridCol w="1656184"/>
              </a:tblGrid>
              <a:tr h="24943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ESCOLAS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 do censo escolar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escolas não atendidas pelas IES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</a:tr>
              <a:tr h="1774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209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774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204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1774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399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774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1774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1160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188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774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654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1774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DF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774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331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1774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754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774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772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1774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MG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2341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774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MS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317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1774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523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774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576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1774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PB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399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774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831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1774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576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774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1669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266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1774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RJ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1205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504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774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RN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301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1774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221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774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RR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1774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RS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1133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774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846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1774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207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774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4206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1044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1774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295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8857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20.487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2.567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6138" y="3494157"/>
            <a:ext cx="4189164" cy="2518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6156156" y="1628800"/>
            <a:ext cx="16562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20.487</a:t>
            </a:r>
          </a:p>
          <a:p>
            <a:pPr algn="ctr"/>
            <a:r>
              <a:rPr lang="pt-BR" b="1" dirty="0" smtClean="0">
                <a:solidFill>
                  <a:schemeClr val="bg1"/>
                </a:solidFill>
              </a:rPr>
              <a:t>ESCOLAS DE </a:t>
            </a:r>
          </a:p>
          <a:p>
            <a:pPr algn="ctr"/>
            <a:r>
              <a:rPr lang="pt-BR" b="1" dirty="0" smtClean="0">
                <a:solidFill>
                  <a:schemeClr val="bg1"/>
                </a:solidFill>
              </a:rPr>
              <a:t>ENSINO MÉDIO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63625-0B05-4A96-860D-1421E73CB37E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0985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34082"/>
          </a:xfrm>
        </p:spPr>
        <p:txBody>
          <a:bodyPr>
            <a:noAutofit/>
          </a:bodyPr>
          <a:lstStyle/>
          <a:p>
            <a:r>
              <a:rPr lang="pt-BR" sz="3600" dirty="0" smtClean="0"/>
              <a:t>CARACTERÍSTICA DA FORMAÇÃO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 </a:t>
            </a:r>
            <a:endParaRPr lang="pt-BR" dirty="0" smtClean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80486004"/>
              </p:ext>
            </p:extLst>
          </p:nvPr>
        </p:nvGraphicFramePr>
        <p:xfrm>
          <a:off x="467544" y="908720"/>
          <a:ext cx="8136904" cy="577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6904"/>
              </a:tblGrid>
              <a:tr h="395168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PACTO NACIONAL PELO FORTALECIMENTO DO ENSINO MÉDIO</a:t>
                      </a:r>
                      <a:endParaRPr lang="pt-BR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876949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pt-BR" sz="1600" dirty="0" smtClean="0"/>
                        <a:t>Novo modelo de formação continuada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pt-BR" sz="1600" dirty="0" smtClean="0"/>
                        <a:t>      – próprio das políticas públicas a partir de 2012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lang="pt-BR" sz="16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17112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pt-BR" sz="1600" dirty="0" smtClean="0"/>
                        <a:t>Regime de colaboração – </a:t>
                      </a:r>
                      <a:r>
                        <a:rPr lang="pt-BR" sz="1600" dirty="0" err="1" smtClean="0"/>
                        <a:t>pactuação</a:t>
                      </a:r>
                      <a:r>
                        <a:rPr lang="pt-BR" sz="1600" dirty="0" smtClean="0"/>
                        <a:t> entre IES do ensino superior e redes de ensino da educação básica</a:t>
                      </a:r>
                      <a:endParaRPr lang="pt-BR" sz="16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15027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pt-BR" sz="1600" dirty="0" smtClean="0"/>
                        <a:t>Oferta universalizada –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lang="pt-BR" sz="16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11971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pt-BR" sz="1600" dirty="0" smtClean="0"/>
                        <a:t>Inclusão do coordenador pedagógico</a:t>
                      </a:r>
                      <a:endParaRPr lang="pt-BR" sz="16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pt-BR" sz="1600" dirty="0" smtClean="0"/>
                        <a:t>Escola como lócus da formação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lang="pt-BR" sz="16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28992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pt-BR" sz="1600" dirty="0" smtClean="0"/>
                        <a:t>Utilização da hora-atividade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lang="pt-BR" sz="16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97944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pt-BR" sz="1600" dirty="0" smtClean="0"/>
                        <a:t>Material de formação – Cadernos - </a:t>
                      </a:r>
                      <a:r>
                        <a:rPr lang="pt-BR" sz="1600" dirty="0" err="1" smtClean="0"/>
                        <a:t>Tablets</a:t>
                      </a:r>
                      <a:endParaRPr lang="pt-BR" sz="1600" dirty="0" smtClean="0"/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lang="pt-BR" sz="16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2288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pt-BR" sz="1600" dirty="0" smtClean="0"/>
                        <a:t>Sistema de gestão e monitoramento - </a:t>
                      </a:r>
                      <a:r>
                        <a:rPr lang="pt-BR" sz="1600" dirty="0" err="1" smtClean="0"/>
                        <a:t>Sismédio</a:t>
                      </a:r>
                      <a:endParaRPr lang="pt-BR" sz="1600" dirty="0" smtClean="0"/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lang="pt-BR" sz="16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19824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pt-BR" sz="1600" dirty="0" smtClean="0"/>
                        <a:t>Recursos de custeio e Pagamento de bolsas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lang="pt-BR" sz="16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63625-0B05-4A96-860D-1421E73CB37E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3269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pt-BR" sz="3600" dirty="0" smtClean="0"/>
              <a:t>Orientadores de Estudos – por UF</a:t>
            </a:r>
            <a:endParaRPr lang="pt-BR" sz="36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95043049"/>
              </p:ext>
            </p:extLst>
          </p:nvPr>
        </p:nvGraphicFramePr>
        <p:xfrm>
          <a:off x="458551" y="1222442"/>
          <a:ext cx="2160240" cy="4747139"/>
        </p:xfrm>
        <a:graphic>
          <a:graphicData uri="http://schemas.openxmlformats.org/drawingml/2006/table">
            <a:tbl>
              <a:tblPr/>
              <a:tblGrid>
                <a:gridCol w="566620"/>
                <a:gridCol w="1593620"/>
              </a:tblGrid>
              <a:tr h="1616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UF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Orientadores de</a:t>
                      </a:r>
                      <a:r>
                        <a:rPr lang="pt-BR" sz="9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Estudos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616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616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197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616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260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616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616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1068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616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793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616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DF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177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616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377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616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775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616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702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616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MG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2324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616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MS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327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616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534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616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559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616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PB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343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616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703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616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588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616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1464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616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RJ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801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616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RN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274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616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215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616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RR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616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RS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1249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616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749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616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616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2291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616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290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616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Totais: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17.514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03926"/>
            <a:ext cx="179863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27879192"/>
              </p:ext>
            </p:extLst>
          </p:nvPr>
        </p:nvGraphicFramePr>
        <p:xfrm>
          <a:off x="2699792" y="2708920"/>
          <a:ext cx="597666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4860032" y="2420888"/>
            <a:ext cx="17540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/>
              <a:t>Orientadores de Estudos</a:t>
            </a:r>
            <a:endParaRPr lang="pt-BR" sz="1200" b="1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63625-0B05-4A96-860D-1421E73CB37E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0991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04056"/>
          </a:xfrm>
        </p:spPr>
        <p:txBody>
          <a:bodyPr>
            <a:noAutofit/>
          </a:bodyPr>
          <a:lstStyle/>
          <a:p>
            <a:r>
              <a:rPr lang="pt-BR" sz="3600" dirty="0" smtClean="0"/>
              <a:t>Orientadores de Estudos</a:t>
            </a:r>
            <a:endParaRPr lang="pt-BR" sz="3600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98345573"/>
              </p:ext>
            </p:extLst>
          </p:nvPr>
        </p:nvGraphicFramePr>
        <p:xfrm>
          <a:off x="234480" y="908724"/>
          <a:ext cx="4265512" cy="5323586"/>
        </p:xfrm>
        <a:graphic>
          <a:graphicData uri="http://schemas.openxmlformats.org/drawingml/2006/table">
            <a:tbl>
              <a:tblPr/>
              <a:tblGrid>
                <a:gridCol w="377080"/>
                <a:gridCol w="3163295"/>
                <a:gridCol w="725137"/>
              </a:tblGrid>
              <a:tr h="367142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UF</a:t>
                      </a:r>
                    </a:p>
                  </a:txBody>
                  <a:tcPr marL="7803" marR="7803" marT="7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INSTITUIÇÃO DE ENSINO SUPERIOR</a:t>
                      </a:r>
                    </a:p>
                  </a:txBody>
                  <a:tcPr marL="7803" marR="7803" marT="7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Orientadores de Estudos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835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DO ACRE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35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ALAGOAS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35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DO AMAZONAS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35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DO AMAPÁ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357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DA BAHIA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357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DO VALE DO SÃO FRANCISCO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35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DO CEARÁ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35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DF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DE BRASILIA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35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DO ESPÍRITO SANTO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35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GOIÁS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35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DO MARANHÃO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3572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MG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JUIZ DE FORA 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208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357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UBERLÂNDIA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504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357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VIÇOSA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357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ITAJUBÁ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357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MINAS GERAIS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357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DO TRIÂNGULO MINEIRO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357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MS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DA GRANDE DOURADOS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357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MATO GROSSO DO SUL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35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MATO GROSSO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35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DO PARÁ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559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35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PB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DA PARAÍBA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35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PERNAMBUCO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35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DO PIAUÍ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357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ESTADUAL DE LONDRINA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357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ESTADUAL DE PONTA GROSSA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357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ESTADUAL DO CENTRO-OESTE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82783393"/>
              </p:ext>
            </p:extLst>
          </p:nvPr>
        </p:nvGraphicFramePr>
        <p:xfrm>
          <a:off x="4644008" y="908716"/>
          <a:ext cx="4320481" cy="5323583"/>
        </p:xfrm>
        <a:graphic>
          <a:graphicData uri="http://schemas.openxmlformats.org/drawingml/2006/table">
            <a:tbl>
              <a:tblPr/>
              <a:tblGrid>
                <a:gridCol w="385671"/>
                <a:gridCol w="3142721"/>
                <a:gridCol w="792089"/>
              </a:tblGrid>
              <a:tr h="380255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UF</a:t>
                      </a:r>
                    </a:p>
                  </a:txBody>
                  <a:tcPr marL="8082" marR="8082" marT="80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INSTITUIÇÃO DE ENSINO SUPERIOR</a:t>
                      </a:r>
                    </a:p>
                  </a:txBody>
                  <a:tcPr marL="8082" marR="8082" marT="80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Orientadores de Estudos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90128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TECNOLÓGICA FEDERAL DO PARANÁ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1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ESTADUAL DO NORTE DO PARANÁ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901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DO PARANÁ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1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ESTADUAL DO OESTE DO PARANÁ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901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ESTADUAL DO PARANÁ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1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ESTADUAL DE MARINGA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901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RJ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FLUMINENSE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1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RN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DO RIO GRANDE DO NORTE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901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RONDÔNIA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1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RR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RORAIMA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90128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RS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DO RIO GRANDE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1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DO PAMPA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1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SANTA MARIA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901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DA FRONTEIRA SUL (RS)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1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DO RIO GRANDE DO SUL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901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PELOTAS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1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DA FRONTEIRA SUL (SC)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901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SANTA CATARINA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1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SERGIPE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90128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SÃO CARLOS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218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1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ESTADUAL DE CAMPINAS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901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ESTADUAL PAULISTA JÚLIO DE MESQUITA FILHO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1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DE SÃO PAULO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742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901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DO ABC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1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DO TOCANTINS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1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17.514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1" y="6232301"/>
            <a:ext cx="179863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63625-0B05-4A96-860D-1421E73CB37E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6267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	</a:t>
            </a:r>
            <a:r>
              <a:rPr lang="pt-BR" sz="3600" dirty="0" smtClean="0"/>
              <a:t>Perfil do Orientador de Estudos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2700" dirty="0" smtClean="0"/>
              <a:t>- Resolução n. 51/2013 e Portaria n. 1140/2013</a:t>
            </a:r>
            <a:endParaRPr lang="pt-BR" sz="2700" dirty="0"/>
          </a:p>
        </p:txBody>
      </p:sp>
      <p:sp>
        <p:nvSpPr>
          <p:cNvPr id="4" name="Retângulo de cantos arredondados 3"/>
          <p:cNvSpPr/>
          <p:nvPr/>
        </p:nvSpPr>
        <p:spPr>
          <a:xfrm>
            <a:off x="467544" y="1484784"/>
            <a:ext cx="8280920" cy="518457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de cantos arredondados 4"/>
          <p:cNvSpPr/>
          <p:nvPr/>
        </p:nvSpPr>
        <p:spPr>
          <a:xfrm>
            <a:off x="791580" y="1772816"/>
            <a:ext cx="7632848" cy="4752529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1400" dirty="0">
                <a:solidFill>
                  <a:schemeClr val="accent5">
                    <a:lumMod val="75000"/>
                  </a:schemeClr>
                </a:solidFill>
              </a:rPr>
              <a:t>Os orientadores de estudo, responsáveis por ministrar a formação aos professores ou coordenadores pedagógicos do ensino médio nas escolas, serão escolhidos em processo público nas suas respectivas escolas, desde que atendam, no mínimo, os seguintes requisitos cumulativos:</a:t>
            </a:r>
          </a:p>
          <a:p>
            <a:pPr algn="just"/>
            <a:r>
              <a:rPr lang="pt-BR" sz="1400" dirty="0">
                <a:solidFill>
                  <a:schemeClr val="accent5">
                    <a:lumMod val="75000"/>
                  </a:schemeClr>
                </a:solidFill>
              </a:rPr>
              <a:t>I - ser professor do ensino médio, coordenador pedagógico do ensino médio ou equivalente na rede pública de ensino a que esteja vinculado;</a:t>
            </a:r>
          </a:p>
          <a:p>
            <a:pPr algn="just"/>
            <a:r>
              <a:rPr lang="pt-BR" sz="1400" dirty="0">
                <a:solidFill>
                  <a:schemeClr val="accent5">
                    <a:lumMod val="75000"/>
                  </a:schemeClr>
                </a:solidFill>
              </a:rPr>
              <a:t>II - ser formado em Pedagogia ou em Licenciatura;</a:t>
            </a:r>
          </a:p>
          <a:p>
            <a:pPr algn="just"/>
            <a:r>
              <a:rPr lang="pt-BR" sz="1400" dirty="0">
                <a:solidFill>
                  <a:schemeClr val="accent5">
                    <a:lumMod val="75000"/>
                  </a:schemeClr>
                </a:solidFill>
              </a:rPr>
              <a:t>III - atuar há, no mínimo, dois anos no ensino médio, como professor ou coordenador pedagógico ou possuir experiência comprovada na formação de professores de ensino médio;</a:t>
            </a:r>
          </a:p>
          <a:p>
            <a:pPr algn="just"/>
            <a:r>
              <a:rPr lang="pt-BR" sz="1400" dirty="0">
                <a:solidFill>
                  <a:schemeClr val="accent5">
                    <a:lumMod val="75000"/>
                  </a:schemeClr>
                </a:solidFill>
              </a:rPr>
              <a:t>IV - ter disponibilidade para dedicar-se ao curso de formação e encontros com o formador regional e ao trabalho de formação na escola, correspondente a 20 horas semanais; e</a:t>
            </a:r>
          </a:p>
          <a:p>
            <a:pPr algn="just"/>
            <a:r>
              <a:rPr lang="pt-BR" sz="1400" dirty="0">
                <a:solidFill>
                  <a:schemeClr val="accent5">
                    <a:lumMod val="75000"/>
                  </a:schemeClr>
                </a:solidFill>
              </a:rPr>
              <a:t>V - constar do Censo Escolar de 2013 da respectiva rede a que esteja vinculado.</a:t>
            </a:r>
          </a:p>
          <a:p>
            <a:pPr algn="just"/>
            <a:endParaRPr lang="pt-BR" sz="1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1400" dirty="0" smtClean="0">
                <a:solidFill>
                  <a:schemeClr val="accent5">
                    <a:lumMod val="75000"/>
                  </a:schemeClr>
                </a:solidFill>
              </a:rPr>
              <a:t>No </a:t>
            </a:r>
            <a:r>
              <a:rPr lang="pt-BR" sz="1400" dirty="0">
                <a:solidFill>
                  <a:schemeClr val="accent5">
                    <a:lumMod val="75000"/>
                  </a:schemeClr>
                </a:solidFill>
              </a:rPr>
              <a:t>caso dos coordenadores pedagógicos que não tenham sido registrados como docentes de turmas e identificados por CPF no Censo Escolar 2013, o seu registro será realizado pelo Supervisor, validado eletronicamente pela Secretaria de Estado da Educação, em instrumento próprio a ser disponibilizado pelo Ministério da Educação.</a:t>
            </a:r>
          </a:p>
          <a:p>
            <a:pPr algn="just"/>
            <a:endParaRPr lang="pt-BR" sz="1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1400" dirty="0" smtClean="0">
                <a:solidFill>
                  <a:schemeClr val="accent5">
                    <a:lumMod val="75000"/>
                  </a:schemeClr>
                </a:solidFill>
              </a:rPr>
              <a:t>Os </a:t>
            </a:r>
            <a:r>
              <a:rPr lang="pt-BR" sz="1400" dirty="0">
                <a:solidFill>
                  <a:schemeClr val="accent5">
                    <a:lumMod val="75000"/>
                  </a:schemeClr>
                </a:solidFill>
              </a:rPr>
              <a:t>requisitos previstos no caput e no § 1º deverão ser documentalmente comprovados pelo(a) professor(a) ou coordenador(a) no ato da inscrição e validados pelo supervisor responsável pela formação na rede</a:t>
            </a:r>
            <a:r>
              <a:rPr lang="pt-BR" sz="14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pt-BR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63625-0B05-4A96-860D-1421E73CB37E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400215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	</a:t>
            </a:r>
            <a:r>
              <a:rPr lang="pt-BR" sz="3600" dirty="0" smtClean="0"/>
              <a:t>Perfil do Orientador de Estudos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2700" dirty="0" smtClean="0"/>
              <a:t>- Resolução n. 51/2013 e Portaria n. 1140/2013</a:t>
            </a:r>
            <a:endParaRPr lang="pt-BR" sz="2700" dirty="0"/>
          </a:p>
        </p:txBody>
      </p:sp>
      <p:sp>
        <p:nvSpPr>
          <p:cNvPr id="4" name="Retângulo de cantos arredondados 3"/>
          <p:cNvSpPr/>
          <p:nvPr/>
        </p:nvSpPr>
        <p:spPr>
          <a:xfrm>
            <a:off x="467544" y="1484784"/>
            <a:ext cx="8280920" cy="518457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de cantos arredondados 4"/>
          <p:cNvSpPr/>
          <p:nvPr/>
        </p:nvSpPr>
        <p:spPr>
          <a:xfrm>
            <a:off x="827584" y="1700807"/>
            <a:ext cx="7632848" cy="4752529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1400" dirty="0" smtClean="0">
                <a:solidFill>
                  <a:schemeClr val="accent5">
                    <a:lumMod val="75000"/>
                  </a:schemeClr>
                </a:solidFill>
              </a:rPr>
              <a:t>O </a:t>
            </a:r>
            <a:r>
              <a:rPr lang="pt-BR" sz="1400" dirty="0">
                <a:solidFill>
                  <a:schemeClr val="accent5">
                    <a:lumMod val="75000"/>
                  </a:schemeClr>
                </a:solidFill>
              </a:rPr>
              <a:t>orientador de estudo deverá permanecer como professor ou coordenador pedagógico do quadro efetivo do magistério da rede pública de ensino que o indicou durante toda a realização da Formação Continuada de Professores do Ensino Médio, sob pena de exclusão do curso e devolução do valor relativo às bolsas recebidas indevidamente.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sz="1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1400" dirty="0" smtClean="0">
                <a:solidFill>
                  <a:schemeClr val="accent5">
                    <a:lumMod val="75000"/>
                  </a:schemeClr>
                </a:solidFill>
              </a:rPr>
              <a:t>Em </a:t>
            </a:r>
            <a:r>
              <a:rPr lang="pt-BR" sz="1400" dirty="0">
                <a:solidFill>
                  <a:schemeClr val="accent5">
                    <a:lumMod val="75000"/>
                  </a:schemeClr>
                </a:solidFill>
              </a:rPr>
              <a:t>caso de substituição de orientador de estudo, o formador regional do Pacto Nacional pelo Fortalecimento do Ensino Médio no estado ou distrito federal deverá encaminhar documento que a justifique à IES formadora.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sz="1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1400" dirty="0" smtClean="0">
                <a:solidFill>
                  <a:schemeClr val="accent5">
                    <a:lumMod val="75000"/>
                  </a:schemeClr>
                </a:solidFill>
              </a:rPr>
              <a:t>Em </a:t>
            </a:r>
            <a:r>
              <a:rPr lang="pt-BR" sz="1400" dirty="0">
                <a:solidFill>
                  <a:schemeClr val="accent5">
                    <a:lumMod val="75000"/>
                  </a:schemeClr>
                </a:solidFill>
              </a:rPr>
              <a:t>caso de substituição do orientador de estudo, a IES formadora realizará a formação necessária para o seu substituto, visando compensar a ausência nos encontros formativos anteriores.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63625-0B05-4A96-860D-1421E73CB37E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55788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pt-BR" sz="3600" dirty="0" smtClean="0"/>
              <a:t>Coordenadores Pedagógicos – por UF</a:t>
            </a:r>
            <a:endParaRPr lang="pt-BR" sz="36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6007429"/>
            <a:ext cx="179863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83306834"/>
              </p:ext>
            </p:extLst>
          </p:nvPr>
        </p:nvGraphicFramePr>
        <p:xfrm>
          <a:off x="627542" y="1052736"/>
          <a:ext cx="2648314" cy="5335900"/>
        </p:xfrm>
        <a:graphic>
          <a:graphicData uri="http://schemas.openxmlformats.org/drawingml/2006/table">
            <a:tbl>
              <a:tblPr/>
              <a:tblGrid>
                <a:gridCol w="694639"/>
                <a:gridCol w="1953675"/>
              </a:tblGrid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UF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Coordenador Pedagógico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616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616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616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616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616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616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616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DF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616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616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616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616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MG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616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MS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616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616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1049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616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PB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616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616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616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616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RJ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616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RN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616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616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RR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616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RS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616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616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616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616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616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Totais: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8.721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750" y="6402035"/>
            <a:ext cx="179863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88322948"/>
              </p:ext>
            </p:extLst>
          </p:nvPr>
        </p:nvGraphicFramePr>
        <p:xfrm>
          <a:off x="3491880" y="2204864"/>
          <a:ext cx="547260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63625-0B05-4A96-860D-1421E73CB37E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9323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1" y="188640"/>
            <a:ext cx="8712969" cy="504056"/>
          </a:xfrm>
        </p:spPr>
        <p:txBody>
          <a:bodyPr>
            <a:noAutofit/>
          </a:bodyPr>
          <a:lstStyle/>
          <a:p>
            <a:r>
              <a:rPr lang="pt-BR" sz="3600" dirty="0" smtClean="0"/>
              <a:t>Coordenadores Pedagógicos do Ensino Médio</a:t>
            </a:r>
            <a:endParaRPr lang="pt-BR" sz="3600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30562947"/>
              </p:ext>
            </p:extLst>
          </p:nvPr>
        </p:nvGraphicFramePr>
        <p:xfrm>
          <a:off x="179511" y="908724"/>
          <a:ext cx="4320481" cy="5323586"/>
        </p:xfrm>
        <a:graphic>
          <a:graphicData uri="http://schemas.openxmlformats.org/drawingml/2006/table">
            <a:tbl>
              <a:tblPr/>
              <a:tblGrid>
                <a:gridCol w="381939"/>
                <a:gridCol w="3002438"/>
                <a:gridCol w="936104"/>
              </a:tblGrid>
              <a:tr h="367142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UF</a:t>
                      </a:r>
                    </a:p>
                  </a:txBody>
                  <a:tcPr marL="7803" marR="7803" marT="7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INSTITUIÇÃO DE ENSINO SUPERIOR</a:t>
                      </a:r>
                    </a:p>
                  </a:txBody>
                  <a:tcPr marL="7803" marR="7803" marT="7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Coordenadores Pedagógicos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835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DO ACRE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35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ALAGOAS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35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DO AMAZONAS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35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DO AMAPÁ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357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DA BAHIA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357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DO VALE DO SÃO FRANCISCO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35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DO CEARÁ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35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DF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DE BRASILIA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35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DO ESPÍRITO SANTO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35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GOIÁS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35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DO MARANHÃO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3572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MG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JUIZ DE FORA 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357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UBERLÂNDIA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357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VIÇOSA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357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ITAJUBÁ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357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MINAS GERAIS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357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DO TRIÂNGULO MINEIRO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357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MS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DA GRANDE DOURADOS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357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MATO GROSSO DO SUL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35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MATO GROSSO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35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DO PARÁ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1049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35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PB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DA PARAÍBA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35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PERNAMBUCO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35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DO PIAUÍ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357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ESTADUAL DE LONDRINA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357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ESTADUAL DE PONTA GROSSA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357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ESTADUAL DO CENTRO-OESTE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91083846"/>
              </p:ext>
            </p:extLst>
          </p:nvPr>
        </p:nvGraphicFramePr>
        <p:xfrm>
          <a:off x="4644008" y="908716"/>
          <a:ext cx="4320481" cy="5323583"/>
        </p:xfrm>
        <a:graphic>
          <a:graphicData uri="http://schemas.openxmlformats.org/drawingml/2006/table">
            <a:tbl>
              <a:tblPr/>
              <a:tblGrid>
                <a:gridCol w="385671"/>
                <a:gridCol w="3070713"/>
                <a:gridCol w="864097"/>
              </a:tblGrid>
              <a:tr h="380255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UF</a:t>
                      </a:r>
                    </a:p>
                  </a:txBody>
                  <a:tcPr marL="8082" marR="8082" marT="80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INSTITUIÇÃO DE ENSINO SUPERIOR</a:t>
                      </a:r>
                    </a:p>
                  </a:txBody>
                  <a:tcPr marL="8082" marR="8082" marT="80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Coordenadores Pedagógicos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90128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TECNOLÓGICA FEDERAL DO PARANÁ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1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ESTADUAL DO NORTE DO PARANÁ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901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DO PARANÁ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1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ESTADUAL DO OESTE DO PARANÁ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901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ESTADUAL DO PARANÁ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1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ESTADUAL DE MARINGA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901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RJ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FLUMINENSE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1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RN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DO RIO GRANDE DO NORTE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901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RONDÔNIA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1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RR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RORAIMA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90128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RS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DO RIO GRANDE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1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DO PAMPA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1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SANTA MARIA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901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DA FRONTEIRA SUL (RS)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1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DO RIO GRANDE DO SUL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901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PELOTAS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1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DA FRONTEIRA SUL (SC)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901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SANTA CATARINA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1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SERGIPE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90128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SÃO CARLOS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1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ESTADUAL DE CAMPINAS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901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ESTADUAL PAULISTA JÚLIO DE MESQUITA FILHO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1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DE SÃO PAULO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114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901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DO ABC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1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DO TOCANTINS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1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8.721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1" y="6232301"/>
            <a:ext cx="179863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63625-0B05-4A96-860D-1421E73CB37E}" type="slidenum">
              <a:rPr lang="pt-BR" smtClean="0"/>
              <a:pPr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8832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	</a:t>
            </a:r>
            <a:r>
              <a:rPr lang="pt-BR" sz="3600" dirty="0" smtClean="0"/>
              <a:t>Perfil do Coordenador Pedagógico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2700" dirty="0" smtClean="0"/>
              <a:t>- Resolução n. 51/2013 e Portaria n. 1140/2013</a:t>
            </a:r>
            <a:endParaRPr lang="pt-BR" sz="2700" dirty="0"/>
          </a:p>
        </p:txBody>
      </p:sp>
      <p:sp>
        <p:nvSpPr>
          <p:cNvPr id="4" name="Retângulo de cantos arredondados 3"/>
          <p:cNvSpPr/>
          <p:nvPr/>
        </p:nvSpPr>
        <p:spPr>
          <a:xfrm>
            <a:off x="467544" y="1484784"/>
            <a:ext cx="8280920" cy="518457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de cantos arredondados 4"/>
          <p:cNvSpPr/>
          <p:nvPr/>
        </p:nvSpPr>
        <p:spPr>
          <a:xfrm>
            <a:off x="791580" y="1700806"/>
            <a:ext cx="7632848" cy="4752529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1400" dirty="0">
                <a:solidFill>
                  <a:schemeClr val="accent5">
                    <a:lumMod val="75000"/>
                  </a:schemeClr>
                </a:solidFill>
              </a:rPr>
              <a:t>Os </a:t>
            </a:r>
            <a:r>
              <a:rPr lang="pt-BR" sz="1400" dirty="0" smtClean="0">
                <a:solidFill>
                  <a:schemeClr val="accent5">
                    <a:lumMod val="75000"/>
                  </a:schemeClr>
                </a:solidFill>
              </a:rPr>
              <a:t>coordenadores </a:t>
            </a:r>
            <a:r>
              <a:rPr lang="pt-BR" sz="1400" dirty="0">
                <a:solidFill>
                  <a:schemeClr val="accent5">
                    <a:lumMod val="75000"/>
                  </a:schemeClr>
                </a:solidFill>
              </a:rPr>
              <a:t>pedagógicos do ensino médio que participarão do processo de formação deverão atender aos seguintes requisitos:</a:t>
            </a:r>
          </a:p>
          <a:p>
            <a:pPr algn="just"/>
            <a:r>
              <a:rPr lang="pt-BR" sz="1400" dirty="0" smtClean="0">
                <a:solidFill>
                  <a:schemeClr val="accent5">
                    <a:lumMod val="75000"/>
                  </a:schemeClr>
                </a:solidFill>
              </a:rPr>
              <a:t>I </a:t>
            </a:r>
            <a:r>
              <a:rPr lang="pt-BR" sz="1400" dirty="0">
                <a:solidFill>
                  <a:schemeClr val="accent5">
                    <a:lumMod val="75000"/>
                  </a:schemeClr>
                </a:solidFill>
              </a:rPr>
              <a:t>- atuar como </a:t>
            </a:r>
            <a:r>
              <a:rPr lang="pt-BR" sz="1400" dirty="0" smtClean="0">
                <a:solidFill>
                  <a:schemeClr val="accent5">
                    <a:lumMod val="75000"/>
                  </a:schemeClr>
                </a:solidFill>
              </a:rPr>
              <a:t>coordenador </a:t>
            </a:r>
            <a:r>
              <a:rPr lang="pt-BR" sz="1400" dirty="0">
                <a:solidFill>
                  <a:schemeClr val="accent5">
                    <a:lumMod val="75000"/>
                  </a:schemeClr>
                </a:solidFill>
              </a:rPr>
              <a:t>pedagógico no ensino médio em escola da rede estadual, em efetivo exercício em 2014;</a:t>
            </a:r>
          </a:p>
          <a:p>
            <a:pPr algn="just"/>
            <a:r>
              <a:rPr lang="pt-BR" sz="1400" dirty="0">
                <a:solidFill>
                  <a:schemeClr val="accent5">
                    <a:lumMod val="75000"/>
                  </a:schemeClr>
                </a:solidFill>
              </a:rPr>
              <a:t>II - constar no Censo Escolar de 2013.</a:t>
            </a:r>
          </a:p>
          <a:p>
            <a:pPr algn="just"/>
            <a:endParaRPr lang="pt-BR" sz="1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1400" dirty="0" smtClean="0">
                <a:solidFill>
                  <a:schemeClr val="accent5">
                    <a:lumMod val="75000"/>
                  </a:schemeClr>
                </a:solidFill>
              </a:rPr>
              <a:t>No </a:t>
            </a:r>
            <a:r>
              <a:rPr lang="pt-BR" sz="1400" dirty="0">
                <a:solidFill>
                  <a:schemeClr val="accent5">
                    <a:lumMod val="75000"/>
                  </a:schemeClr>
                </a:solidFill>
              </a:rPr>
              <a:t>caso dos coordenadores pedagógicos, que não tenham sido registrados como docentes de turmas e identificados por CPF no Censo Escolar 2013, o seu registro será realizado pelo Supervisor, devidamente validado pela Secretaria de Estado da Educação, em instrumento próprio a ser disponibilizado pelo Ministério da Educação.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sz="1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1400" dirty="0" smtClean="0">
                <a:solidFill>
                  <a:schemeClr val="accent5">
                    <a:lumMod val="75000"/>
                  </a:schemeClr>
                </a:solidFill>
              </a:rPr>
              <a:t>Os </a:t>
            </a:r>
            <a:r>
              <a:rPr lang="pt-BR" sz="1400" dirty="0">
                <a:solidFill>
                  <a:schemeClr val="accent5">
                    <a:lumMod val="75000"/>
                  </a:schemeClr>
                </a:solidFill>
              </a:rPr>
              <a:t>requisitos previstos no caput e no </a:t>
            </a:r>
            <a:r>
              <a:rPr lang="pt-BR" sz="1400" dirty="0" smtClean="0">
                <a:solidFill>
                  <a:schemeClr val="accent5">
                    <a:lumMod val="75000"/>
                  </a:schemeClr>
                </a:solidFill>
              </a:rPr>
              <a:t>parágrafo anterior deverão </a:t>
            </a:r>
            <a:r>
              <a:rPr lang="pt-BR" sz="1400" dirty="0">
                <a:solidFill>
                  <a:schemeClr val="accent5">
                    <a:lumMod val="75000"/>
                  </a:schemeClr>
                </a:solidFill>
              </a:rPr>
              <a:t>ser documentalmente comprovados pelo(a) professor(a) ou coordenador(a) e validados pelo supervisor responsável pela formação na rede.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sz="1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sz="14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63625-0B05-4A96-860D-1421E73CB37E}" type="slidenum">
              <a:rPr lang="pt-BR" smtClean="0"/>
              <a:pPr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186735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pt-BR" sz="3600" dirty="0" smtClean="0"/>
              <a:t>Professores do Ensino Médio – por UF</a:t>
            </a:r>
            <a:endParaRPr lang="pt-BR" sz="36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6421633"/>
            <a:ext cx="179863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41486211"/>
              </p:ext>
            </p:extLst>
          </p:nvPr>
        </p:nvGraphicFramePr>
        <p:xfrm>
          <a:off x="467544" y="1052736"/>
          <a:ext cx="2648314" cy="5335900"/>
        </p:xfrm>
        <a:graphic>
          <a:graphicData uri="http://schemas.openxmlformats.org/drawingml/2006/table">
            <a:tbl>
              <a:tblPr/>
              <a:tblGrid>
                <a:gridCol w="694639"/>
                <a:gridCol w="1953675"/>
              </a:tblGrid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UF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Professores Cursistas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616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616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616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616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616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17645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616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16672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616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DF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616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616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11478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616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616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MG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35176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616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MS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616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616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9488</a:t>
                      </a:r>
                      <a:endParaRPr lang="pt-BR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616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PB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616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616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616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19341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616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RJ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616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RN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616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616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RR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616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RS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22727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616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616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616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79299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616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616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Totais: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329.301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23082597"/>
              </p:ext>
            </p:extLst>
          </p:nvPr>
        </p:nvGraphicFramePr>
        <p:xfrm>
          <a:off x="3347864" y="2132856"/>
          <a:ext cx="554461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3923928" y="1902023"/>
            <a:ext cx="14839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Professores Bolsistas</a:t>
            </a:r>
            <a:endParaRPr lang="pt-BR" sz="120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63625-0B05-4A96-860D-1421E73CB37E}" type="slidenum">
              <a:rPr lang="pt-BR" smtClean="0"/>
              <a:pPr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2720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>
            <a:normAutofit/>
          </a:bodyPr>
          <a:lstStyle/>
          <a:p>
            <a:r>
              <a:rPr lang="pt-BR" sz="3600" dirty="0" smtClean="0"/>
              <a:t>Professores não bolsistas – por UF</a:t>
            </a:r>
            <a:endParaRPr lang="pt-BR" sz="36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6373019"/>
            <a:ext cx="179863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47916832"/>
              </p:ext>
            </p:extLst>
          </p:nvPr>
        </p:nvGraphicFramePr>
        <p:xfrm>
          <a:off x="539552" y="980728"/>
          <a:ext cx="2648314" cy="5335900"/>
        </p:xfrm>
        <a:graphic>
          <a:graphicData uri="http://schemas.openxmlformats.org/drawingml/2006/table">
            <a:tbl>
              <a:tblPr/>
              <a:tblGrid>
                <a:gridCol w="694639"/>
                <a:gridCol w="1953675"/>
              </a:tblGrid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UF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Professores não bolsistas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616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616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616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616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616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288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616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616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DF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616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369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616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448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616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616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MG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1409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616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MS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616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616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616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PB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616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616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352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616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616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RJ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616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RN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616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616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RR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616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RS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616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518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616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616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1355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616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616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Totais: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8.580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4407481"/>
              </p:ext>
            </p:extLst>
          </p:nvPr>
        </p:nvGraphicFramePr>
        <p:xfrm>
          <a:off x="3347864" y="1988840"/>
          <a:ext cx="561662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3923927" y="1776411"/>
            <a:ext cx="17852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Professores Não-Bolsistas</a:t>
            </a:r>
            <a:endParaRPr lang="pt-BR" sz="120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63625-0B05-4A96-860D-1421E73CB37E}" type="slidenum">
              <a:rPr lang="pt-BR" smtClean="0"/>
              <a:pPr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6082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04056"/>
          </a:xfrm>
        </p:spPr>
        <p:txBody>
          <a:bodyPr>
            <a:noAutofit/>
          </a:bodyPr>
          <a:lstStyle/>
          <a:p>
            <a:r>
              <a:rPr lang="pt-BR" sz="3600" dirty="0" smtClean="0"/>
              <a:t>Professores do Ensino Médio</a:t>
            </a:r>
            <a:endParaRPr lang="pt-BR" sz="3600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98250838"/>
              </p:ext>
            </p:extLst>
          </p:nvPr>
        </p:nvGraphicFramePr>
        <p:xfrm>
          <a:off x="179511" y="908724"/>
          <a:ext cx="4320481" cy="5323586"/>
        </p:xfrm>
        <a:graphic>
          <a:graphicData uri="http://schemas.openxmlformats.org/drawingml/2006/table">
            <a:tbl>
              <a:tblPr/>
              <a:tblGrid>
                <a:gridCol w="381939"/>
                <a:gridCol w="3002438"/>
                <a:gridCol w="936104"/>
              </a:tblGrid>
              <a:tr h="367142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UF</a:t>
                      </a:r>
                    </a:p>
                  </a:txBody>
                  <a:tcPr marL="7803" marR="7803" marT="7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INSTITUIÇÃO DE ENSINO SUPERIOR</a:t>
                      </a:r>
                    </a:p>
                  </a:txBody>
                  <a:tcPr marL="7803" marR="7803" marT="7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PROFESSOR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835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DO ACRE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35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ALAGOAS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35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DO AMAZONAS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35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DO AMAPÁ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357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DA BAHIA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11983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357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DO VALE DO SÃO FRANCISCO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35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DO CEARÁ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16672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35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DF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DE BRASILIA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35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DO ESPÍRITO SANTO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35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GOIÁS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11478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35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DO MARANHÃO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3572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MG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JUIZ DE FORA 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3043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357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UBERLÂNDIA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8076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357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VIÇOSA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5409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357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ITAJUBÁ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3682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357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MINAS GERAIS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12834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357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DO TRIÂNGULO MINEIRO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3537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357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MS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DA GRANDE DOURADOS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357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MATO GROSSO DO SUL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35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MATO GROSSO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35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DO PARÁ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9529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35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PB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DA PARAÍBA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35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PERNAMBUCO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35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DO PIAUÍ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357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ESTADUAL DE LONDRINA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357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ESTADUAL DE PONTA GROSSA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357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ESTADUAL DO CENTRO-OESTE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20343521"/>
              </p:ext>
            </p:extLst>
          </p:nvPr>
        </p:nvGraphicFramePr>
        <p:xfrm>
          <a:off x="4644008" y="908716"/>
          <a:ext cx="4320481" cy="5415857"/>
        </p:xfrm>
        <a:graphic>
          <a:graphicData uri="http://schemas.openxmlformats.org/drawingml/2006/table">
            <a:tbl>
              <a:tblPr/>
              <a:tblGrid>
                <a:gridCol w="385671"/>
                <a:gridCol w="3070713"/>
                <a:gridCol w="864097"/>
              </a:tblGrid>
              <a:tr h="380255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UF</a:t>
                      </a:r>
                    </a:p>
                  </a:txBody>
                  <a:tcPr marL="8082" marR="8082" marT="80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INSTITUIÇÃO DE ENSINO SUPERIOR</a:t>
                      </a:r>
                    </a:p>
                  </a:txBody>
                  <a:tcPr marL="8082" marR="8082" marT="80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PROFESSOR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90128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TECNOLÓGICA FEDERAL DO PARANÁ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1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ESTADUAL DO NORTE DO PARANÁ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901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DO PARANÁ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1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ESTADUAL DO OESTE DO PARANÁ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901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ESTADUAL DO PARANÁ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1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ESTADUAL DE MARINGA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901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RJ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FLUMINENSE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1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RN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DO RIO GRANDE DO NORTE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901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RONDÔNIA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1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RR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RORAIMA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90128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RS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DO RIO GRANDE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1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DO PAMPA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1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SANTA MARIA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901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DA FRONTEIRA SUL (RS)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1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DO RIO GRANDE DO SUL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901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PELOTAS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2483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1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DA FRONTEIRA SUL (SC)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901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SANTA CATARINA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1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SERGIPE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90128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SÃO CARLOS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3526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1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ESTADUAL DE CAMPINAS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2931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901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ESTADUAL PAULISTA JÚLIO DE MESQUITA FILHO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15960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1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DE SÃO PAULO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14353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901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DO ABC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2807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1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DO TOCANTINS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12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291.081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1" y="6232301"/>
            <a:ext cx="179863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63625-0B05-4A96-860D-1421E73CB37E}" type="slidenum">
              <a:rPr lang="pt-BR" smtClean="0"/>
              <a:pPr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4582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 smtClean="0"/>
              <a:t>Números do Pacto do Ensino Médio</a:t>
            </a:r>
            <a:br>
              <a:rPr lang="pt-BR" sz="3600" dirty="0" smtClean="0"/>
            </a:br>
            <a:r>
              <a:rPr lang="pt-BR" sz="3200" dirty="0" smtClean="0"/>
              <a:t>- rede de colaboração</a:t>
            </a:r>
            <a:endParaRPr lang="pt-BR" sz="32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77120497"/>
              </p:ext>
            </p:extLst>
          </p:nvPr>
        </p:nvGraphicFramePr>
        <p:xfrm>
          <a:off x="1115616" y="1772816"/>
          <a:ext cx="6696744" cy="4615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6744"/>
              </a:tblGrid>
              <a:tr h="473182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REDE DE COLABORAÇÃO</a:t>
                      </a:r>
                      <a:endParaRPr lang="pt-BR" sz="2400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534930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ENTES FEDERADOS</a:t>
                      </a:r>
                    </a:p>
                    <a:p>
                      <a:pPr algn="ctr"/>
                      <a:endParaRPr lang="pt-BR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95498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adesão dos 27 Estados e Distrito Federal</a:t>
                      </a:r>
                      <a:endParaRPr lang="pt-B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90180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IES – COORDENADORAS </a:t>
                      </a:r>
                      <a:endParaRPr lang="pt-BR" sz="24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51 Universidades Federais e Estaduais</a:t>
                      </a:r>
                    </a:p>
                    <a:p>
                      <a:pPr algn="ctr"/>
                      <a:endParaRPr lang="pt-B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IES – Associadas</a:t>
                      </a:r>
                    </a:p>
                    <a:p>
                      <a:pPr algn="ctr"/>
                      <a:endParaRPr lang="pt-BR" sz="24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62455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19 Universidades Federais, Estaduais, Municipais e Comunitárias e Institutos Federais</a:t>
                      </a:r>
                      <a:endParaRPr lang="pt-B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63625-0B05-4A96-860D-1421E73CB37E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6896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	</a:t>
            </a:r>
            <a:r>
              <a:rPr lang="pt-BR" sz="3600" dirty="0" smtClean="0"/>
              <a:t>Perfil do Professor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2700" dirty="0" smtClean="0"/>
              <a:t>- Resolução n. 51/2013 e Portaria n. 1140/2013</a:t>
            </a:r>
            <a:endParaRPr lang="pt-BR" sz="2700" dirty="0"/>
          </a:p>
        </p:txBody>
      </p:sp>
      <p:sp>
        <p:nvSpPr>
          <p:cNvPr id="4" name="Retângulo de cantos arredondados 3"/>
          <p:cNvSpPr/>
          <p:nvPr/>
        </p:nvSpPr>
        <p:spPr>
          <a:xfrm>
            <a:off x="467544" y="1484784"/>
            <a:ext cx="8280920" cy="518457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de cantos arredondados 4"/>
          <p:cNvSpPr/>
          <p:nvPr/>
        </p:nvSpPr>
        <p:spPr>
          <a:xfrm>
            <a:off x="827584" y="1700807"/>
            <a:ext cx="7632848" cy="4752529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1400" dirty="0">
                <a:solidFill>
                  <a:schemeClr val="accent5">
                    <a:lumMod val="75000"/>
                  </a:schemeClr>
                </a:solidFill>
              </a:rPr>
              <a:t>Os professores </a:t>
            </a:r>
            <a:r>
              <a:rPr lang="pt-BR" sz="1400" dirty="0" smtClean="0">
                <a:solidFill>
                  <a:schemeClr val="accent5">
                    <a:lumMod val="75000"/>
                  </a:schemeClr>
                </a:solidFill>
              </a:rPr>
              <a:t>do </a:t>
            </a:r>
            <a:r>
              <a:rPr lang="pt-BR" sz="1400" dirty="0">
                <a:solidFill>
                  <a:schemeClr val="accent5">
                    <a:lumMod val="75000"/>
                  </a:schemeClr>
                </a:solidFill>
              </a:rPr>
              <a:t>ensino médio que participarão do processo de formação deverão atender aos seguintes requisitos</a:t>
            </a:r>
            <a:r>
              <a:rPr lang="pt-BR" sz="1400" dirty="0" smtClean="0">
                <a:solidFill>
                  <a:schemeClr val="accent5">
                    <a:lumMod val="75000"/>
                  </a:schemeClr>
                </a:solidFill>
              </a:rPr>
              <a:t>:</a:t>
            </a:r>
            <a:endParaRPr lang="pt-BR" sz="1400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pt-BR" sz="1400" dirty="0">
                <a:solidFill>
                  <a:schemeClr val="accent5">
                    <a:lumMod val="75000"/>
                  </a:schemeClr>
                </a:solidFill>
              </a:rPr>
              <a:t>I - atuar como docente em sala de aula no ensino médio ou coordenador pedagógico no ensino médio em escola da rede estadual, em efetivo exercício em 2014;</a:t>
            </a:r>
          </a:p>
          <a:p>
            <a:pPr algn="just"/>
            <a:r>
              <a:rPr lang="pt-BR" sz="1400" dirty="0">
                <a:solidFill>
                  <a:schemeClr val="accent5">
                    <a:lumMod val="75000"/>
                  </a:schemeClr>
                </a:solidFill>
              </a:rPr>
              <a:t>II - constar no Censo Escolar de 2013.</a:t>
            </a:r>
          </a:p>
          <a:p>
            <a:pPr algn="just"/>
            <a:endParaRPr lang="pt-BR" sz="1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1400" dirty="0" smtClean="0">
                <a:solidFill>
                  <a:schemeClr val="accent5">
                    <a:lumMod val="75000"/>
                  </a:schemeClr>
                </a:solidFill>
              </a:rPr>
              <a:t>Caso </a:t>
            </a:r>
            <a:r>
              <a:rPr lang="pt-BR" sz="1400" dirty="0">
                <a:solidFill>
                  <a:schemeClr val="accent5">
                    <a:lumMod val="75000"/>
                  </a:schemeClr>
                </a:solidFill>
              </a:rPr>
              <a:t>já seja bolsista de outro programa de formação para a educação básica gerido pelo FNDE, o profissional selecionado, ainda que não possa acumular o recebimento de bolsa, poderá assumir quaisquer das funções acima, desde que não haja comprometimento do desempenho de suas responsabilidades e atribuições regulares na Instituição, seja em termos de sua jornada de trabalho seja em termos de dedicação e comprometimento.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63625-0B05-4A96-860D-1421E73CB37E}" type="slidenum">
              <a:rPr lang="pt-BR" smtClean="0"/>
              <a:pPr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812647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/>
          <p:nvPr/>
        </p:nvSpPr>
        <p:spPr>
          <a:xfrm>
            <a:off x="6372200" y="1814802"/>
            <a:ext cx="2592288" cy="1728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pt-BR" sz="3600" dirty="0" smtClean="0"/>
              <a:t>QUADRO NACIONAL - Cursistas</a:t>
            </a:r>
            <a:endParaRPr lang="pt-BR" sz="3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6120680" cy="510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14436159"/>
              </p:ext>
            </p:extLst>
          </p:nvPr>
        </p:nvGraphicFramePr>
        <p:xfrm>
          <a:off x="4932039" y="4653136"/>
          <a:ext cx="4097909" cy="954106"/>
        </p:xfrm>
        <a:graphic>
          <a:graphicData uri="http://schemas.openxmlformats.org/drawingml/2006/table">
            <a:tbl>
              <a:tblPr/>
              <a:tblGrid>
                <a:gridCol w="1026033"/>
                <a:gridCol w="1162836"/>
                <a:gridCol w="949955"/>
                <a:gridCol w="959085"/>
              </a:tblGrid>
              <a:tr h="648072"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Orientador </a:t>
                      </a: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Estudo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Professor </a:t>
                      </a:r>
                    </a:p>
                    <a:p>
                      <a:pPr algn="ctr" fontAlgn="t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(Não </a:t>
                      </a: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bolsista)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Professor (Cursistas)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Coordenador </a:t>
                      </a: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Pedagógico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603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17.514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8.580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291.081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8.721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6480212" y="2017178"/>
            <a:ext cx="23762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/>
              <a:t>317.316</a:t>
            </a:r>
          </a:p>
          <a:p>
            <a:pPr algn="ctr"/>
            <a:r>
              <a:rPr lang="pt-BR" sz="4000" dirty="0" smtClean="0"/>
              <a:t>cursistas</a:t>
            </a:r>
            <a:endParaRPr lang="pt-BR" sz="4000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5851" y="5661248"/>
            <a:ext cx="179863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63625-0B05-4A96-860D-1421E73CB37E}" type="slidenum">
              <a:rPr lang="pt-BR" smtClean="0"/>
              <a:pPr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0649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pt-BR" sz="3600" dirty="0" smtClean="0"/>
              <a:t>Perfis -  Idade das equipes e formadores</a:t>
            </a:r>
            <a:endParaRPr lang="pt-BR" sz="36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706" y="876432"/>
            <a:ext cx="211455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3802" y="895025"/>
            <a:ext cx="211455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7129" y="2852936"/>
            <a:ext cx="211455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66" y="2852936"/>
            <a:ext cx="211455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957790"/>
            <a:ext cx="2114550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301208"/>
            <a:ext cx="2373334" cy="1169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4391" y="1236995"/>
            <a:ext cx="2259095" cy="1202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09874" y="1236996"/>
            <a:ext cx="2159780" cy="1202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09874" y="3227076"/>
            <a:ext cx="2159780" cy="1138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0216" y="3195041"/>
            <a:ext cx="2293270" cy="117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71017" y="6165304"/>
            <a:ext cx="179863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63625-0B05-4A96-860D-1421E73CB37E}" type="slidenum">
              <a:rPr lang="pt-BR" smtClean="0"/>
              <a:pPr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6137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	</a:t>
            </a:r>
            <a:r>
              <a:rPr lang="pt-BR" sz="3600" dirty="0" smtClean="0"/>
              <a:t>Perfil da idade da equipe das IES e </a:t>
            </a:r>
            <a:r>
              <a:rPr lang="pt-BR" sz="3600" dirty="0" err="1" smtClean="0"/>
              <a:t>Seduc</a:t>
            </a:r>
            <a:endParaRPr lang="pt-BR" sz="2700" dirty="0"/>
          </a:p>
        </p:txBody>
      </p:sp>
      <p:sp>
        <p:nvSpPr>
          <p:cNvPr id="4" name="Retângulo de cantos arredondados 3"/>
          <p:cNvSpPr/>
          <p:nvPr/>
        </p:nvSpPr>
        <p:spPr>
          <a:xfrm>
            <a:off x="467544" y="1484784"/>
            <a:ext cx="8280920" cy="518457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de cantos arredondados 4"/>
          <p:cNvSpPr/>
          <p:nvPr/>
        </p:nvSpPr>
        <p:spPr>
          <a:xfrm>
            <a:off x="827584" y="1700807"/>
            <a:ext cx="7632848" cy="4752529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400" b="1" dirty="0" smtClean="0">
                <a:solidFill>
                  <a:schemeClr val="accent5">
                    <a:lumMod val="75000"/>
                  </a:schemeClr>
                </a:solidFill>
              </a:rPr>
              <a:t>ALGUMAS ANÁLISES: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sz="1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1400" dirty="0" smtClean="0">
                <a:solidFill>
                  <a:schemeClr val="accent5">
                    <a:lumMod val="75000"/>
                  </a:schemeClr>
                </a:solidFill>
              </a:rPr>
              <a:t>Responderam à avaliação complementar 51 Coordenadores Gerais, 74 Coordenadores Adjuntos, 265 Formadores das IES, 220 Supervisores e 738 Formadores Regionais, num total de 1348 profissionais das equipes das IES e </a:t>
            </a:r>
            <a:r>
              <a:rPr lang="pt-BR" sz="1400" dirty="0" err="1" smtClean="0">
                <a:solidFill>
                  <a:schemeClr val="accent5">
                    <a:lumMod val="75000"/>
                  </a:schemeClr>
                </a:solidFill>
              </a:rPr>
              <a:t>Seduc</a:t>
            </a:r>
            <a:r>
              <a:rPr lang="pt-BR" sz="14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sz="1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1400" dirty="0" smtClean="0">
                <a:solidFill>
                  <a:schemeClr val="accent5">
                    <a:lumMod val="75000"/>
                  </a:schemeClr>
                </a:solidFill>
              </a:rPr>
              <a:t>A maior parte das equipes das IES e </a:t>
            </a:r>
            <a:r>
              <a:rPr lang="pt-BR" sz="1400" dirty="0" err="1" smtClean="0">
                <a:solidFill>
                  <a:schemeClr val="accent5">
                    <a:lumMod val="75000"/>
                  </a:schemeClr>
                </a:solidFill>
              </a:rPr>
              <a:t>Seduc</a:t>
            </a:r>
            <a:r>
              <a:rPr lang="pt-BR" sz="1400" dirty="0" smtClean="0">
                <a:solidFill>
                  <a:schemeClr val="accent5">
                    <a:lumMod val="75000"/>
                  </a:schemeClr>
                </a:solidFill>
              </a:rPr>
              <a:t> situa-se na faixa entre 40 e 50 anos de idade.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sz="1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1400" dirty="0">
                <a:solidFill>
                  <a:srgbClr val="4BACC6">
                    <a:lumMod val="75000"/>
                  </a:srgbClr>
                </a:solidFill>
              </a:rPr>
              <a:t>Juntando as duas faixas de maior concentração, </a:t>
            </a:r>
            <a:r>
              <a:rPr lang="pt-BR" sz="1400" b="1" dirty="0" smtClean="0">
                <a:solidFill>
                  <a:schemeClr val="accent5">
                    <a:lumMod val="75000"/>
                  </a:schemeClr>
                </a:solidFill>
              </a:rPr>
              <a:t>78,44%</a:t>
            </a:r>
            <a:r>
              <a:rPr lang="pt-BR" sz="1400" dirty="0" smtClean="0">
                <a:solidFill>
                  <a:schemeClr val="accent5">
                    <a:lumMod val="75000"/>
                  </a:schemeClr>
                </a:solidFill>
              </a:rPr>
              <a:t> dos Coordenadores Gerais estão nas faixas entre </a:t>
            </a:r>
            <a:r>
              <a:rPr lang="pt-BR" sz="1400" u="sng" dirty="0" smtClean="0">
                <a:solidFill>
                  <a:schemeClr val="accent5">
                    <a:lumMod val="75000"/>
                  </a:schemeClr>
                </a:solidFill>
              </a:rPr>
              <a:t>40 e 50  e 50 e 60 anos</a:t>
            </a:r>
            <a:r>
              <a:rPr lang="pt-BR" sz="1400" dirty="0" smtClean="0">
                <a:solidFill>
                  <a:schemeClr val="accent5">
                    <a:lumMod val="75000"/>
                  </a:schemeClr>
                </a:solidFill>
              </a:rPr>
              <a:t> de idade.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sz="1400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1400" dirty="0" smtClean="0">
                <a:solidFill>
                  <a:schemeClr val="accent5">
                    <a:lumMod val="75000"/>
                  </a:schemeClr>
                </a:solidFill>
              </a:rPr>
              <a:t>Novamente </a:t>
            </a:r>
            <a:r>
              <a:rPr lang="pt-BR" sz="1400" b="1" dirty="0" smtClean="0">
                <a:solidFill>
                  <a:schemeClr val="accent5">
                    <a:lumMod val="75000"/>
                  </a:schemeClr>
                </a:solidFill>
              </a:rPr>
              <a:t>j</a:t>
            </a:r>
            <a:r>
              <a:rPr lang="pt-BR" sz="1400" dirty="0" smtClean="0">
                <a:solidFill>
                  <a:srgbClr val="4BACC6">
                    <a:lumMod val="75000"/>
                  </a:srgbClr>
                </a:solidFill>
              </a:rPr>
              <a:t>untando </a:t>
            </a:r>
            <a:r>
              <a:rPr lang="pt-BR" sz="1400" dirty="0">
                <a:solidFill>
                  <a:srgbClr val="4BACC6">
                    <a:lumMod val="75000"/>
                  </a:srgbClr>
                </a:solidFill>
              </a:rPr>
              <a:t>as duas faixas de maior concentração, </a:t>
            </a:r>
            <a:r>
              <a:rPr lang="pt-BR" sz="1400" b="1" dirty="0" smtClean="0">
                <a:solidFill>
                  <a:schemeClr val="accent5">
                    <a:lumMod val="75000"/>
                  </a:schemeClr>
                </a:solidFill>
              </a:rPr>
              <a:t>67,51%</a:t>
            </a:r>
            <a:r>
              <a:rPr lang="pt-BR" sz="1400" dirty="0" smtClean="0">
                <a:solidFill>
                  <a:schemeClr val="accent5">
                    <a:lumMod val="75000"/>
                  </a:schemeClr>
                </a:solidFill>
              </a:rPr>
              <a:t>, ou seja 47 Coordenadores Adjuntos situam-se na faixa entre </a:t>
            </a:r>
            <a:r>
              <a:rPr lang="pt-BR" sz="1400" b="1" dirty="0" smtClean="0">
                <a:solidFill>
                  <a:schemeClr val="accent5">
                    <a:lumMod val="75000"/>
                  </a:schemeClr>
                </a:solidFill>
              </a:rPr>
              <a:t>30 e 40 e 40 e 50 anos </a:t>
            </a:r>
            <a:r>
              <a:rPr lang="pt-BR" sz="1400" dirty="0" smtClean="0">
                <a:solidFill>
                  <a:schemeClr val="accent5">
                    <a:lumMod val="75000"/>
                  </a:schemeClr>
                </a:solidFill>
              </a:rPr>
              <a:t>de idade. Da mesma forma 64,91%, ou seja 172 Formadores das IES e 65,81%, ou seja  145 Supervisores e 75,20%, ou seja 555 Formadores Regionais estão nesta faixa de idade.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sz="1400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1400" dirty="0" smtClean="0">
                <a:solidFill>
                  <a:schemeClr val="accent5">
                    <a:lumMod val="75000"/>
                  </a:schemeClr>
                </a:solidFill>
              </a:rPr>
              <a:t>Somente 60 profissionais das equipes das IES e </a:t>
            </a:r>
            <a:r>
              <a:rPr lang="pt-BR" sz="1400" dirty="0" err="1" smtClean="0">
                <a:solidFill>
                  <a:schemeClr val="accent5">
                    <a:lumMod val="75000"/>
                  </a:schemeClr>
                </a:solidFill>
              </a:rPr>
              <a:t>Seducs</a:t>
            </a:r>
            <a:r>
              <a:rPr lang="pt-BR" sz="1400" dirty="0" smtClean="0">
                <a:solidFill>
                  <a:schemeClr val="accent5">
                    <a:lumMod val="75000"/>
                  </a:schemeClr>
                </a:solidFill>
              </a:rPr>
              <a:t> estão na faixa dos 20 e 30 anos e 17 pessoas têm menos de 20 anos.</a:t>
            </a:r>
            <a:endParaRPr lang="pt-BR" sz="1400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63625-0B05-4A96-860D-1421E73CB37E}" type="slidenum">
              <a:rPr lang="pt-BR" smtClean="0"/>
              <a:pPr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067904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6430963"/>
            <a:ext cx="179863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pt-BR" sz="3600" dirty="0" smtClean="0"/>
              <a:t>Perfis -  Idade dos cursistas</a:t>
            </a:r>
            <a:endParaRPr lang="pt-BR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9748" y="908720"/>
            <a:ext cx="211455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780928"/>
            <a:ext cx="2017713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725144"/>
            <a:ext cx="211455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828647"/>
            <a:ext cx="3548729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893642"/>
            <a:ext cx="3464979" cy="1692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793205"/>
            <a:ext cx="3548729" cy="1728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63625-0B05-4A96-860D-1421E73CB37E}" type="slidenum">
              <a:rPr lang="pt-BR" smtClean="0"/>
              <a:pPr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9738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pt-BR" dirty="0" smtClean="0"/>
              <a:t>	</a:t>
            </a:r>
            <a:r>
              <a:rPr lang="pt-BR" sz="3600" dirty="0" smtClean="0"/>
              <a:t>Perfil da idade da equipe dos cursistas</a:t>
            </a:r>
            <a:endParaRPr lang="pt-BR" sz="2700" dirty="0"/>
          </a:p>
        </p:txBody>
      </p:sp>
      <p:sp>
        <p:nvSpPr>
          <p:cNvPr id="4" name="Retângulo de cantos arredondados 3"/>
          <p:cNvSpPr/>
          <p:nvPr/>
        </p:nvSpPr>
        <p:spPr>
          <a:xfrm>
            <a:off x="467544" y="1484784"/>
            <a:ext cx="8280920" cy="518457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de cantos arredondados 4"/>
          <p:cNvSpPr/>
          <p:nvPr/>
        </p:nvSpPr>
        <p:spPr>
          <a:xfrm>
            <a:off x="827584" y="1700807"/>
            <a:ext cx="7632848" cy="4752529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pt-BR" sz="1400" b="1" dirty="0">
                <a:solidFill>
                  <a:srgbClr val="4BACC6">
                    <a:lumMod val="75000"/>
                  </a:srgbClr>
                </a:solidFill>
              </a:rPr>
              <a:t>ALGUMAS ANÁLISES: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endParaRPr lang="pt-BR" sz="1400" dirty="0">
              <a:solidFill>
                <a:srgbClr val="4BACC6">
                  <a:lumMod val="75000"/>
                </a:srgbClr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pt-BR" sz="1400" dirty="0">
                <a:solidFill>
                  <a:srgbClr val="4BACC6">
                    <a:lumMod val="75000"/>
                  </a:srgbClr>
                </a:solidFill>
              </a:rPr>
              <a:t>Responderam à avaliação complementar </a:t>
            </a:r>
            <a:r>
              <a:rPr lang="pt-BR" sz="1400" dirty="0" smtClean="0">
                <a:solidFill>
                  <a:srgbClr val="4BACC6">
                    <a:lumMod val="75000"/>
                  </a:srgbClr>
                </a:solidFill>
              </a:rPr>
              <a:t>em relação à idade 10.674 Orientadores de Estudos, 5.234 Coordenadores Pedagógicos e 152.615 Professores do Ensino Médio, </a:t>
            </a:r>
            <a:r>
              <a:rPr lang="pt-BR" sz="1400" dirty="0">
                <a:solidFill>
                  <a:srgbClr val="4BACC6">
                    <a:lumMod val="75000"/>
                  </a:srgbClr>
                </a:solidFill>
              </a:rPr>
              <a:t>num total de </a:t>
            </a:r>
            <a:r>
              <a:rPr lang="pt-BR" sz="1400" b="1" dirty="0" smtClean="0">
                <a:solidFill>
                  <a:srgbClr val="4BACC6">
                    <a:lumMod val="75000"/>
                  </a:srgbClr>
                </a:solidFill>
              </a:rPr>
              <a:t>168.523 </a:t>
            </a:r>
            <a:r>
              <a:rPr lang="pt-BR" sz="1400" dirty="0">
                <a:solidFill>
                  <a:srgbClr val="4BACC6">
                    <a:lumMod val="75000"/>
                  </a:srgbClr>
                </a:solidFill>
              </a:rPr>
              <a:t>profissionais </a:t>
            </a:r>
            <a:r>
              <a:rPr lang="pt-BR" sz="1400" u="sng" dirty="0" smtClean="0">
                <a:solidFill>
                  <a:srgbClr val="4BACC6">
                    <a:lumMod val="75000"/>
                  </a:srgbClr>
                </a:solidFill>
              </a:rPr>
              <a:t>cursistas</a:t>
            </a:r>
            <a:r>
              <a:rPr lang="pt-BR" sz="1400" dirty="0" smtClean="0">
                <a:solidFill>
                  <a:srgbClr val="4BACC6">
                    <a:lumMod val="75000"/>
                  </a:srgbClr>
                </a:solidFill>
              </a:rPr>
              <a:t> do ensino médio;</a:t>
            </a:r>
            <a:endParaRPr lang="pt-BR" sz="1400" dirty="0">
              <a:solidFill>
                <a:srgbClr val="4BACC6">
                  <a:lumMod val="75000"/>
                </a:srgbClr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endParaRPr lang="pt-BR" sz="1400" dirty="0">
              <a:solidFill>
                <a:srgbClr val="4BACC6">
                  <a:lumMod val="75000"/>
                </a:srgbClr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pt-BR" sz="1400" dirty="0">
                <a:solidFill>
                  <a:srgbClr val="4BACC6">
                    <a:lumMod val="75000"/>
                  </a:srgbClr>
                </a:solidFill>
              </a:rPr>
              <a:t>A maior parte </a:t>
            </a:r>
            <a:r>
              <a:rPr lang="pt-BR" sz="1400" dirty="0" smtClean="0">
                <a:solidFill>
                  <a:srgbClr val="4BACC6">
                    <a:lumMod val="75000"/>
                  </a:srgbClr>
                </a:solidFill>
              </a:rPr>
              <a:t>dos cursistas situa-se </a:t>
            </a:r>
            <a:r>
              <a:rPr lang="pt-BR" sz="1400" dirty="0">
                <a:solidFill>
                  <a:srgbClr val="4BACC6">
                    <a:lumMod val="75000"/>
                  </a:srgbClr>
                </a:solidFill>
              </a:rPr>
              <a:t>na faixa entre 40 e 50 anos de </a:t>
            </a:r>
            <a:r>
              <a:rPr lang="pt-BR" sz="1400" dirty="0" smtClean="0">
                <a:solidFill>
                  <a:srgbClr val="4BACC6">
                    <a:lumMod val="75000"/>
                  </a:srgbClr>
                </a:solidFill>
              </a:rPr>
              <a:t>idade entre orientadores de Estudos, </a:t>
            </a:r>
            <a:r>
              <a:rPr lang="pt-BR" sz="1400" b="1" dirty="0" smtClean="0">
                <a:solidFill>
                  <a:srgbClr val="4BACC6">
                    <a:lumMod val="75000"/>
                  </a:srgbClr>
                </a:solidFill>
              </a:rPr>
              <a:t>38,35%</a:t>
            </a:r>
            <a:r>
              <a:rPr lang="pt-BR" sz="1400" dirty="0" smtClean="0">
                <a:solidFill>
                  <a:srgbClr val="4BACC6">
                    <a:lumMod val="75000"/>
                  </a:srgbClr>
                </a:solidFill>
              </a:rPr>
              <a:t>, e Coordenadores Pedagógicos, </a:t>
            </a:r>
            <a:r>
              <a:rPr lang="pt-BR" sz="1400" b="1" dirty="0" smtClean="0">
                <a:solidFill>
                  <a:srgbClr val="4BACC6">
                    <a:lumMod val="75000"/>
                  </a:srgbClr>
                </a:solidFill>
              </a:rPr>
              <a:t>39,36%</a:t>
            </a:r>
            <a:r>
              <a:rPr lang="pt-BR" sz="1400" dirty="0" smtClean="0">
                <a:solidFill>
                  <a:srgbClr val="4BACC6">
                    <a:lumMod val="75000"/>
                  </a:srgbClr>
                </a:solidFill>
              </a:rPr>
              <a:t>. Estão entre 30 e 40 anos de idade a maioria dos Professores, num total de </a:t>
            </a:r>
            <a:r>
              <a:rPr lang="pt-BR" sz="1400" b="1" dirty="0" smtClean="0">
                <a:solidFill>
                  <a:srgbClr val="4BACC6">
                    <a:lumMod val="75000"/>
                  </a:srgbClr>
                </a:solidFill>
              </a:rPr>
              <a:t>34,28%;</a:t>
            </a:r>
            <a:endParaRPr lang="pt-BR" sz="1400" dirty="0">
              <a:solidFill>
                <a:srgbClr val="4BACC6">
                  <a:lumMod val="75000"/>
                </a:srgbClr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endParaRPr lang="pt-BR" sz="1400" dirty="0">
              <a:solidFill>
                <a:srgbClr val="4BACC6">
                  <a:lumMod val="75000"/>
                </a:srgbClr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pt-BR" sz="1400" dirty="0" smtClean="0">
                <a:solidFill>
                  <a:srgbClr val="4BACC6">
                    <a:lumMod val="75000"/>
                  </a:srgbClr>
                </a:solidFill>
              </a:rPr>
              <a:t>Juntando as duas faixas de maior concentração,</a:t>
            </a:r>
            <a:r>
              <a:rPr lang="pt-BR" sz="1400" b="1" dirty="0" smtClean="0">
                <a:solidFill>
                  <a:srgbClr val="4BACC6">
                    <a:lumMod val="75000"/>
                  </a:srgbClr>
                </a:solidFill>
              </a:rPr>
              <a:t> 72,03%, </a:t>
            </a:r>
            <a:r>
              <a:rPr lang="pt-BR" sz="1400" dirty="0" smtClean="0">
                <a:solidFill>
                  <a:srgbClr val="4BACC6">
                    <a:lumMod val="75000"/>
                  </a:srgbClr>
                </a:solidFill>
              </a:rPr>
              <a:t>ou seja, </a:t>
            </a:r>
            <a:r>
              <a:rPr lang="pt-BR" sz="1400" b="1" dirty="0" smtClean="0">
                <a:solidFill>
                  <a:srgbClr val="4BACC6">
                    <a:lumMod val="75000"/>
                  </a:srgbClr>
                </a:solidFill>
              </a:rPr>
              <a:t>7.689</a:t>
            </a:r>
            <a:r>
              <a:rPr lang="pt-BR" sz="1400" dirty="0" smtClean="0">
                <a:solidFill>
                  <a:srgbClr val="4BACC6">
                    <a:lumMod val="75000"/>
                  </a:srgbClr>
                </a:solidFill>
              </a:rPr>
              <a:t> Orientadores de Estudos estão </a:t>
            </a:r>
            <a:r>
              <a:rPr lang="pt-BR" sz="1400" dirty="0">
                <a:solidFill>
                  <a:srgbClr val="4BACC6">
                    <a:lumMod val="75000"/>
                  </a:srgbClr>
                </a:solidFill>
              </a:rPr>
              <a:t>nas faixas entre </a:t>
            </a:r>
            <a:r>
              <a:rPr lang="pt-BR" sz="1400" u="sng" dirty="0" smtClean="0">
                <a:solidFill>
                  <a:srgbClr val="4BACC6">
                    <a:lumMod val="75000"/>
                  </a:srgbClr>
                </a:solidFill>
              </a:rPr>
              <a:t>30 </a:t>
            </a:r>
            <a:r>
              <a:rPr lang="pt-BR" sz="1400" u="sng" dirty="0">
                <a:solidFill>
                  <a:srgbClr val="4BACC6">
                    <a:lumMod val="75000"/>
                  </a:srgbClr>
                </a:solidFill>
              </a:rPr>
              <a:t>e </a:t>
            </a:r>
            <a:r>
              <a:rPr lang="pt-BR" sz="1400" u="sng" dirty="0" smtClean="0">
                <a:solidFill>
                  <a:srgbClr val="4BACC6">
                    <a:lumMod val="75000"/>
                  </a:srgbClr>
                </a:solidFill>
              </a:rPr>
              <a:t>40  </a:t>
            </a:r>
            <a:r>
              <a:rPr lang="pt-BR" sz="1400" u="sng" dirty="0">
                <a:solidFill>
                  <a:srgbClr val="4BACC6">
                    <a:lumMod val="75000"/>
                  </a:srgbClr>
                </a:solidFill>
              </a:rPr>
              <a:t>e </a:t>
            </a:r>
            <a:r>
              <a:rPr lang="pt-BR" sz="1400" u="sng" dirty="0" smtClean="0">
                <a:solidFill>
                  <a:srgbClr val="4BACC6">
                    <a:lumMod val="75000"/>
                  </a:srgbClr>
                </a:solidFill>
              </a:rPr>
              <a:t>40 </a:t>
            </a:r>
            <a:r>
              <a:rPr lang="pt-BR" sz="1400" u="sng" dirty="0">
                <a:solidFill>
                  <a:srgbClr val="4BACC6">
                    <a:lumMod val="75000"/>
                  </a:srgbClr>
                </a:solidFill>
              </a:rPr>
              <a:t>e </a:t>
            </a:r>
            <a:r>
              <a:rPr lang="pt-BR" sz="1400" u="sng" dirty="0" smtClean="0">
                <a:solidFill>
                  <a:srgbClr val="4BACC6">
                    <a:lumMod val="75000"/>
                  </a:srgbClr>
                </a:solidFill>
              </a:rPr>
              <a:t>50 </a:t>
            </a:r>
            <a:r>
              <a:rPr lang="pt-BR" sz="1400" u="sng" dirty="0">
                <a:solidFill>
                  <a:srgbClr val="4BACC6">
                    <a:lumMod val="75000"/>
                  </a:srgbClr>
                </a:solidFill>
              </a:rPr>
              <a:t>anos</a:t>
            </a:r>
            <a:r>
              <a:rPr lang="pt-BR" sz="1400" dirty="0">
                <a:solidFill>
                  <a:srgbClr val="4BACC6">
                    <a:lumMod val="75000"/>
                  </a:srgbClr>
                </a:solidFill>
              </a:rPr>
              <a:t> de </a:t>
            </a:r>
            <a:r>
              <a:rPr lang="pt-BR" sz="1400" dirty="0" smtClean="0">
                <a:solidFill>
                  <a:srgbClr val="4BACC6">
                    <a:lumMod val="75000"/>
                  </a:srgbClr>
                </a:solidFill>
              </a:rPr>
              <a:t>idade;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endParaRPr lang="pt-BR" sz="1400" dirty="0">
              <a:solidFill>
                <a:srgbClr val="4BACC6">
                  <a:lumMod val="75000"/>
                </a:srgbClr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pt-BR" sz="1400" dirty="0" smtClean="0">
                <a:solidFill>
                  <a:srgbClr val="4BACC6">
                    <a:lumMod val="75000"/>
                  </a:srgbClr>
                </a:solidFill>
              </a:rPr>
              <a:t>Se se juntar as </a:t>
            </a:r>
            <a:r>
              <a:rPr lang="pt-BR" sz="1400" dirty="0">
                <a:solidFill>
                  <a:srgbClr val="4BACC6">
                    <a:lumMod val="75000"/>
                  </a:srgbClr>
                </a:solidFill>
              </a:rPr>
              <a:t>duas faixas de maior </a:t>
            </a:r>
            <a:r>
              <a:rPr lang="pt-BR" sz="1400" dirty="0" smtClean="0">
                <a:solidFill>
                  <a:srgbClr val="4BACC6">
                    <a:lumMod val="75000"/>
                  </a:srgbClr>
                </a:solidFill>
              </a:rPr>
              <a:t>concentração dos Coordenadores Pedagógicos,</a:t>
            </a:r>
            <a:r>
              <a:rPr lang="pt-BR" sz="1400" b="1" dirty="0" smtClean="0">
                <a:solidFill>
                  <a:srgbClr val="4BACC6">
                    <a:lumMod val="75000"/>
                  </a:srgbClr>
                </a:solidFill>
              </a:rPr>
              <a:t> 56,51%, </a:t>
            </a:r>
            <a:r>
              <a:rPr lang="pt-BR" sz="1400" dirty="0">
                <a:solidFill>
                  <a:srgbClr val="4BACC6">
                    <a:lumMod val="75000"/>
                  </a:srgbClr>
                </a:solidFill>
              </a:rPr>
              <a:t>ou </a:t>
            </a:r>
            <a:r>
              <a:rPr lang="pt-BR" sz="1400" dirty="0" smtClean="0">
                <a:solidFill>
                  <a:srgbClr val="4BACC6">
                    <a:lumMod val="75000"/>
                  </a:srgbClr>
                </a:solidFill>
              </a:rPr>
              <a:t>seja, </a:t>
            </a:r>
            <a:r>
              <a:rPr lang="pt-BR" sz="1400" b="1" dirty="0" smtClean="0">
                <a:solidFill>
                  <a:srgbClr val="4BACC6">
                    <a:lumMod val="75000"/>
                  </a:srgbClr>
                </a:solidFill>
              </a:rPr>
              <a:t>3.481</a:t>
            </a:r>
            <a:r>
              <a:rPr lang="pt-BR" sz="1400" dirty="0" smtClean="0">
                <a:solidFill>
                  <a:srgbClr val="4BACC6">
                    <a:lumMod val="75000"/>
                  </a:srgbClr>
                </a:solidFill>
              </a:rPr>
              <a:t> </a:t>
            </a:r>
            <a:r>
              <a:rPr lang="pt-BR" sz="1400" dirty="0">
                <a:solidFill>
                  <a:srgbClr val="4BACC6">
                    <a:lumMod val="75000"/>
                  </a:srgbClr>
                </a:solidFill>
              </a:rPr>
              <a:t>Orientadores de Estudos estão nas faixas entre </a:t>
            </a:r>
            <a:r>
              <a:rPr lang="pt-BR" sz="1400" u="sng" dirty="0">
                <a:solidFill>
                  <a:srgbClr val="4BACC6">
                    <a:lumMod val="75000"/>
                  </a:srgbClr>
                </a:solidFill>
              </a:rPr>
              <a:t>30 e 40  e 40 e 50 anos</a:t>
            </a:r>
            <a:r>
              <a:rPr lang="pt-BR" sz="1400" dirty="0">
                <a:solidFill>
                  <a:srgbClr val="4BACC6">
                    <a:lumMod val="75000"/>
                  </a:srgbClr>
                </a:solidFill>
              </a:rPr>
              <a:t> de </a:t>
            </a:r>
            <a:r>
              <a:rPr lang="pt-BR" sz="1400" dirty="0" smtClean="0">
                <a:solidFill>
                  <a:srgbClr val="4BACC6">
                    <a:lumMod val="75000"/>
                  </a:srgbClr>
                </a:solidFill>
              </a:rPr>
              <a:t>idade;</a:t>
            </a:r>
            <a:endParaRPr lang="pt-BR" sz="1400" dirty="0">
              <a:solidFill>
                <a:srgbClr val="4BACC6">
                  <a:lumMod val="75000"/>
                </a:srgbClr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endParaRPr lang="pt-BR" sz="1400" dirty="0" smtClean="0">
              <a:solidFill>
                <a:srgbClr val="4BACC6">
                  <a:lumMod val="75000"/>
                </a:srgbClr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pt-BR" sz="1400" dirty="0" smtClean="0">
                <a:solidFill>
                  <a:srgbClr val="4BACC6">
                    <a:lumMod val="75000"/>
                  </a:srgbClr>
                </a:solidFill>
              </a:rPr>
              <a:t>Já no caso do Professor este número eleva-se para </a:t>
            </a:r>
            <a:r>
              <a:rPr lang="pt-BR" sz="1400" b="1" dirty="0" smtClean="0">
                <a:solidFill>
                  <a:srgbClr val="4BACC6">
                    <a:lumMod val="75000"/>
                  </a:srgbClr>
                </a:solidFill>
              </a:rPr>
              <a:t>65,85%</a:t>
            </a:r>
            <a:r>
              <a:rPr lang="pt-BR" sz="1400" dirty="0" smtClean="0">
                <a:solidFill>
                  <a:srgbClr val="4BACC6">
                    <a:lumMod val="75000"/>
                  </a:srgbClr>
                </a:solidFill>
              </a:rPr>
              <a:t>, ou seja </a:t>
            </a:r>
            <a:r>
              <a:rPr lang="pt-BR" sz="1400" b="1" dirty="0" smtClean="0">
                <a:solidFill>
                  <a:srgbClr val="4BACC6">
                    <a:lumMod val="75000"/>
                  </a:srgbClr>
                </a:solidFill>
              </a:rPr>
              <a:t>100.497</a:t>
            </a:r>
            <a:r>
              <a:rPr lang="pt-BR" sz="1400" dirty="0" smtClean="0">
                <a:solidFill>
                  <a:srgbClr val="4BACC6">
                    <a:lumMod val="75000"/>
                  </a:srgbClr>
                </a:solidFill>
              </a:rPr>
              <a:t> Professores do </a:t>
            </a:r>
            <a:r>
              <a:rPr lang="pt-BR" sz="1400" dirty="0">
                <a:solidFill>
                  <a:srgbClr val="4BACC6">
                    <a:lumMod val="75000"/>
                  </a:srgbClr>
                </a:solidFill>
              </a:rPr>
              <a:t>Ensino Médio estão nas faixas entre 30 e 40  e 40 e 50 anos de </a:t>
            </a:r>
            <a:r>
              <a:rPr lang="pt-BR" sz="1400" dirty="0" smtClean="0">
                <a:solidFill>
                  <a:srgbClr val="4BACC6">
                    <a:lumMod val="75000"/>
                  </a:srgbClr>
                </a:solidFill>
              </a:rPr>
              <a:t>idade;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endParaRPr lang="pt-BR" sz="1400" dirty="0">
              <a:solidFill>
                <a:srgbClr val="4BACC6">
                  <a:lumMod val="75000"/>
                </a:srgbClr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endParaRPr lang="pt-BR" sz="140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63625-0B05-4A96-860D-1421E73CB37E}" type="slidenum">
              <a:rPr lang="pt-BR" smtClean="0"/>
              <a:pPr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25510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pt-BR" dirty="0" smtClean="0"/>
              <a:t>	</a:t>
            </a:r>
            <a:r>
              <a:rPr lang="pt-BR" sz="3600" dirty="0" smtClean="0"/>
              <a:t>Perfil da idade da equipe dos cursistas</a:t>
            </a:r>
            <a:endParaRPr lang="pt-BR" sz="2700" dirty="0"/>
          </a:p>
        </p:txBody>
      </p:sp>
      <p:sp>
        <p:nvSpPr>
          <p:cNvPr id="4" name="Retângulo de cantos arredondados 3"/>
          <p:cNvSpPr/>
          <p:nvPr/>
        </p:nvSpPr>
        <p:spPr>
          <a:xfrm>
            <a:off x="467544" y="1484784"/>
            <a:ext cx="8280920" cy="518457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de cantos arredondados 4"/>
          <p:cNvSpPr/>
          <p:nvPr/>
        </p:nvSpPr>
        <p:spPr>
          <a:xfrm>
            <a:off x="827584" y="1700807"/>
            <a:ext cx="7632848" cy="4752529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pt-BR" sz="1400" b="1" dirty="0">
                <a:solidFill>
                  <a:srgbClr val="4BACC6">
                    <a:lumMod val="75000"/>
                  </a:srgbClr>
                </a:solidFill>
              </a:rPr>
              <a:t>ALGUMAS ANÁLISES: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endParaRPr lang="pt-BR" sz="1400" dirty="0">
              <a:solidFill>
                <a:srgbClr val="4BACC6">
                  <a:lumMod val="75000"/>
                </a:srgbClr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pt-BR" sz="1400" dirty="0" smtClean="0">
                <a:solidFill>
                  <a:srgbClr val="4BACC6">
                    <a:lumMod val="75000"/>
                  </a:srgbClr>
                </a:solidFill>
              </a:rPr>
              <a:t>Na faixa entre 20 e 30 anos temos 794 Orientadores de Estudos, que representam 7,44% do total, 323 Coordenadores Pedagógicos, representando 6,17% e 22.419 Professores que indicam 14,69% dos professores do ensino médio;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endParaRPr lang="pt-BR" sz="1400" dirty="0">
              <a:solidFill>
                <a:srgbClr val="4BACC6">
                  <a:lumMod val="75000"/>
                </a:srgbClr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pt-BR" sz="1400" dirty="0" smtClean="0">
                <a:solidFill>
                  <a:srgbClr val="4BACC6">
                    <a:lumMod val="75000"/>
                  </a:srgbClr>
                </a:solidFill>
              </a:rPr>
              <a:t>Com mais de 60 anos temos o registro de 1,83% Orientadores de Estudos, num total de 195, também aparecem 3,97 Coordenadores Pedagógicos, num total de 208 </a:t>
            </a:r>
            <a:r>
              <a:rPr lang="pt-BR" sz="1400" dirty="0" err="1" smtClean="0">
                <a:solidFill>
                  <a:srgbClr val="4BACC6">
                    <a:lumMod val="75000"/>
                  </a:srgbClr>
                </a:solidFill>
              </a:rPr>
              <a:t>profisionais</a:t>
            </a:r>
            <a:r>
              <a:rPr lang="pt-BR" sz="1400" dirty="0" smtClean="0">
                <a:solidFill>
                  <a:srgbClr val="4BACC6">
                    <a:lumMod val="75000"/>
                  </a:srgbClr>
                </a:solidFill>
              </a:rPr>
              <a:t>, e 3.919 Professores representando 2,57%;</a:t>
            </a:r>
            <a:endParaRPr lang="pt-BR" sz="1400" dirty="0">
              <a:solidFill>
                <a:srgbClr val="4BACC6">
                  <a:lumMod val="75000"/>
                </a:srgbClr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endParaRPr lang="pt-BR" sz="1400" dirty="0">
              <a:solidFill>
                <a:srgbClr val="4BACC6">
                  <a:lumMod val="75000"/>
                </a:srgbClr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pt-BR" sz="1400" dirty="0" smtClean="0">
                <a:solidFill>
                  <a:srgbClr val="4BACC6">
                    <a:lumMod val="75000"/>
                  </a:srgbClr>
                </a:solidFill>
              </a:rPr>
              <a:t>Somente </a:t>
            </a:r>
            <a:r>
              <a:rPr lang="pt-BR" sz="1400" b="1" dirty="0" smtClean="0">
                <a:solidFill>
                  <a:srgbClr val="4BACC6">
                    <a:lumMod val="75000"/>
                  </a:srgbClr>
                </a:solidFill>
              </a:rPr>
              <a:t>1.585</a:t>
            </a:r>
            <a:r>
              <a:rPr lang="pt-BR" sz="1400" dirty="0" smtClean="0">
                <a:solidFill>
                  <a:srgbClr val="4BACC6">
                    <a:lumMod val="75000"/>
                  </a:srgbClr>
                </a:solidFill>
              </a:rPr>
              <a:t> professores cursistas, ou seja </a:t>
            </a:r>
            <a:r>
              <a:rPr lang="pt-BR" sz="1400" b="1" dirty="0" smtClean="0">
                <a:solidFill>
                  <a:srgbClr val="4BACC6">
                    <a:lumMod val="75000"/>
                  </a:srgbClr>
                </a:solidFill>
              </a:rPr>
              <a:t>0,01%</a:t>
            </a:r>
            <a:r>
              <a:rPr lang="pt-BR" sz="1400" dirty="0" smtClean="0">
                <a:solidFill>
                  <a:srgbClr val="4BACC6">
                    <a:lumMod val="75000"/>
                  </a:srgbClr>
                </a:solidFill>
              </a:rPr>
              <a:t>, têm </a:t>
            </a:r>
            <a:r>
              <a:rPr lang="pt-BR" sz="1400" dirty="0">
                <a:solidFill>
                  <a:srgbClr val="4BACC6">
                    <a:lumMod val="75000"/>
                  </a:srgbClr>
                </a:solidFill>
              </a:rPr>
              <a:t>menos de 20 anos.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endParaRPr lang="pt-BR" sz="140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63625-0B05-4A96-860D-1421E73CB37E}" type="slidenum">
              <a:rPr lang="pt-BR" smtClean="0"/>
              <a:pPr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478145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513" y="130175"/>
            <a:ext cx="8815387" cy="659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63625-0B05-4A96-860D-1421E73CB37E}" type="slidenum">
              <a:rPr lang="pt-BR" smtClean="0"/>
              <a:pPr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940607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pt-BR" sz="3600" dirty="0" smtClean="0"/>
              <a:t>Perfil – Sexo dos cursistas</a:t>
            </a:r>
            <a:endParaRPr lang="pt-BR" sz="3600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8463" y="3284984"/>
            <a:ext cx="3819525" cy="9620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ex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6031" y="5157192"/>
            <a:ext cx="3819525" cy="9620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  <a:ex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3" y="1305744"/>
            <a:ext cx="3819525" cy="962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6813" y="1124744"/>
            <a:ext cx="3358743" cy="19540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ex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80928"/>
            <a:ext cx="3347267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698788"/>
            <a:ext cx="3347267" cy="1878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6150582"/>
            <a:ext cx="179863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63625-0B05-4A96-860D-1421E73CB37E}" type="slidenum">
              <a:rPr lang="pt-BR" smtClean="0"/>
              <a:pPr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594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813" y="176213"/>
            <a:ext cx="8334375" cy="650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63625-0B05-4A96-860D-1421E73CB37E}" type="slidenum">
              <a:rPr lang="pt-BR" smtClean="0"/>
              <a:pPr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78122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pt-BR" sz="3200" dirty="0" smtClean="0"/>
              <a:t>Regime de Colaboração na formação continuada </a:t>
            </a:r>
            <a:r>
              <a:rPr lang="pt-BR" sz="2400" dirty="0" smtClean="0"/>
              <a:t>– Plano Nacional de Educação</a:t>
            </a:r>
            <a:endParaRPr lang="pt-BR" sz="24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2380734"/>
              </p:ext>
            </p:extLst>
          </p:nvPr>
        </p:nvGraphicFramePr>
        <p:xfrm>
          <a:off x="539552" y="1340768"/>
          <a:ext cx="8208912" cy="5106214"/>
        </p:xfrm>
        <a:graphic>
          <a:graphicData uri="http://schemas.openxmlformats.org/drawingml/2006/table">
            <a:tbl>
              <a:tblPr firstRow="1" firstCol="1" bandRow="1"/>
              <a:tblGrid>
                <a:gridCol w="3087756"/>
                <a:gridCol w="5121156"/>
              </a:tblGrid>
              <a:tr h="2288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METAS</a:t>
                      </a:r>
                      <a:endParaRPr lang="pt-BR" sz="12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195" marR="41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ESTRATÉGIAS</a:t>
                      </a:r>
                      <a:endParaRPr lang="pt-BR" sz="12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195" marR="41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9327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Meta 3: universalizar, até 2016, o atendimento escolar para toda a população </a:t>
                      </a:r>
                      <a:r>
                        <a:rPr lang="pt-BR" sz="1200" u="non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de </a:t>
                      </a:r>
                      <a:r>
                        <a:rPr lang="pt-BR" sz="1200" b="1" u="sng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15 (quinze) a 17 (dezessete) anos </a:t>
                      </a:r>
                      <a:r>
                        <a:rPr lang="pt-BR" sz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 elevar, até o final do período de vigência deste PNE, a taxa líquida de matrículas no </a:t>
                      </a:r>
                      <a:r>
                        <a:rPr lang="pt-BR" sz="1200" b="1" u="sng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ensino médio</a:t>
                      </a:r>
                      <a:r>
                        <a:rPr lang="pt-BR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para 85% (oitenta e cinco por cento).</a:t>
                      </a:r>
                      <a:endParaRPr lang="pt-BR" sz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195" marR="41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3.1) institucionalizar programa nacional de renovação do ensino médio, a fim de incentivar práticas pedagógicas com abordagens interdisciplinares estruturadas pela relação entre teoria e prática, por meio de currículos escolares que organizem, de maneira flexível e diversificada, conteúdos obrigatórios e eletivos articulados em dimensões como ciência, trabalho, linguagens, tecnologia, cultura e esporte, garantindo-se a aquisição de equipamentos e laboratórios, a produção de material didático específico, a </a:t>
                      </a:r>
                      <a:r>
                        <a:rPr lang="pt-BR" sz="1200" b="1" u="sng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formação continuada de professores e a articulação com instituições acadêmicas</a:t>
                      </a:r>
                      <a:r>
                        <a:rPr lang="pt-BR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pt-BR" sz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esportivas e culturais; </a:t>
                      </a:r>
                      <a:endParaRPr lang="pt-BR" sz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195" marR="41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8072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Meta 15: garantir, em regime de colaboração entre a União, os Estados, o Distrito Federal e os Municípios, no prazo de 1 (um) ano de vigência deste PNE, política nacional de </a:t>
                      </a:r>
                      <a:r>
                        <a:rPr lang="pt-BR" sz="1200" b="1" u="sng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formação dos profissionais da educação </a:t>
                      </a:r>
                      <a:r>
                        <a:rPr lang="pt-BR" sz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de que tratam os incisos I, II e III do caput do art. 61 da Lei no 9.394, de 20 de dezembro de 1996, assegurado que todos os professores e as professoras da educação básica possuam formação específica de nível superior, obtida em curso de licenciatura na área de conhecimento em que atuam.</a:t>
                      </a:r>
                      <a:endParaRPr lang="pt-BR" sz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1742" marR="21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15.1) atuar, conjuntamente, com base em plano estratégico que apresente </a:t>
                      </a:r>
                      <a:r>
                        <a:rPr lang="pt-BR" sz="1200" b="1" u="sng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diagnóstico das necessidades de formação de profissionais da educação e da capacidade de atendimento,</a:t>
                      </a:r>
                      <a:r>
                        <a:rPr lang="pt-BR" sz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por parte de instituições públicas e comunitárias de educação superior existentes nos Estados, Distrito Federal e Municípios, e defina obrigações recíprocas entre os partícipes; </a:t>
                      </a:r>
                      <a:endParaRPr lang="pt-BR" sz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1742" marR="21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46872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15.6) promover a </a:t>
                      </a:r>
                      <a:r>
                        <a:rPr lang="pt-BR" sz="1200" b="1" u="sng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reforma curricular dos cursos de licenciatura </a:t>
                      </a:r>
                      <a:r>
                        <a:rPr lang="pt-BR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pt-BR" sz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estimular a </a:t>
                      </a:r>
                      <a:r>
                        <a:rPr lang="pt-BR" sz="1200" b="1" u="sng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renovação pedagógica,</a:t>
                      </a:r>
                      <a:r>
                        <a:rPr lang="pt-BR" sz="1200" u="sng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de forma a assegurar </a:t>
                      </a:r>
                      <a:r>
                        <a:rPr lang="pt-BR" sz="1200" b="1" u="sng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o foco no aprendizado do (a) aluno (a</a:t>
                      </a:r>
                      <a:r>
                        <a:rPr lang="pt-BR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), </a:t>
                      </a:r>
                      <a:r>
                        <a:rPr lang="pt-BR" sz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dividindo a carga horária </a:t>
                      </a:r>
                      <a:r>
                        <a:rPr lang="pt-BR" sz="1200" b="1" u="sng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em formação geral, formação na área do saber e didática específica</a:t>
                      </a:r>
                      <a:r>
                        <a:rPr lang="pt-BR" sz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e incorporando as </a:t>
                      </a:r>
                      <a:r>
                        <a:rPr lang="pt-BR" sz="1200" b="1" u="sng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modernas tecnologias de informação e comunicação, </a:t>
                      </a:r>
                      <a:r>
                        <a:rPr lang="pt-BR" sz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em articulação com a base nacional comum dos currículos da educação básica, de que tratam as estratégias 2.1, 2.2, 3.2 e 3.3 deste PNE; </a:t>
                      </a:r>
                      <a:endParaRPr lang="pt-BR" sz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1742" marR="21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63625-0B05-4A96-860D-1421E73CB37E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255384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859216" cy="648072"/>
          </a:xfrm>
        </p:spPr>
        <p:txBody>
          <a:bodyPr>
            <a:normAutofit fontScale="90000"/>
          </a:bodyPr>
          <a:lstStyle/>
          <a:p>
            <a:r>
              <a:rPr lang="pt-BR" sz="3600" dirty="0" smtClean="0"/>
              <a:t>Perfil – Formação – </a:t>
            </a:r>
            <a:r>
              <a:rPr lang="pt-BR" sz="3100" dirty="0" smtClean="0"/>
              <a:t>Coordenador Geral e Adjunto </a:t>
            </a:r>
            <a:endParaRPr lang="pt-BR" sz="3100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01440553"/>
              </p:ext>
            </p:extLst>
          </p:nvPr>
        </p:nvGraphicFramePr>
        <p:xfrm>
          <a:off x="323530" y="908735"/>
          <a:ext cx="4248469" cy="5379630"/>
        </p:xfrm>
        <a:graphic>
          <a:graphicData uri="http://schemas.openxmlformats.org/drawingml/2006/table">
            <a:tbl>
              <a:tblPr/>
              <a:tblGrid>
                <a:gridCol w="2791853"/>
                <a:gridCol w="728308"/>
                <a:gridCol w="728308"/>
              </a:tblGrid>
              <a:tr h="327396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Formação - Coordenador Geral</a:t>
                      </a:r>
                    </a:p>
                  </a:txBody>
                  <a:tcPr marL="7543" marR="7543" marT="75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48653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Formação</a:t>
                      </a:r>
                    </a:p>
                  </a:txBody>
                  <a:tcPr marL="7543" marR="7543" marT="75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7543" marR="7543" marT="75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7543" marR="7543" marT="75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84584">
                <a:tc>
                  <a:txBody>
                    <a:bodyPr/>
                    <a:lstStyle/>
                    <a:p>
                      <a:pPr algn="l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Pedagogia - Licenciatura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27,45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4584">
                <a:tc>
                  <a:txBody>
                    <a:bodyPr/>
                    <a:lstStyle/>
                    <a:p>
                      <a:pPr algn="l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História - Licenciatura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9,8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4584">
                <a:tc>
                  <a:txBody>
                    <a:bodyPr/>
                    <a:lstStyle/>
                    <a:p>
                      <a:pPr algn="l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Ciências Biológicas - Licenciatura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9,8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4584">
                <a:tc>
                  <a:txBody>
                    <a:bodyPr/>
                    <a:lstStyle/>
                    <a:p>
                      <a:pPr algn="l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Matemática - Licenciatura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9,8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1837">
                <a:tc>
                  <a:txBody>
                    <a:bodyPr/>
                    <a:lstStyle/>
                    <a:p>
                      <a:pPr algn="l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Letras - Língua Portuguesa e Estrangeira - Licenciatura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3,92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4584">
                <a:tc>
                  <a:txBody>
                    <a:bodyPr/>
                    <a:lstStyle/>
                    <a:p>
                      <a:pPr algn="l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Educação Física - Licenciatura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3,92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19472">
                <a:tc>
                  <a:txBody>
                    <a:bodyPr/>
                    <a:lstStyle/>
                    <a:p>
                      <a:pPr algn="l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Letras - Língua Portuguesa e Estrangeira - Bacharelado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3,92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4584">
                <a:tc>
                  <a:txBody>
                    <a:bodyPr/>
                    <a:lstStyle/>
                    <a:p>
                      <a:pPr algn="l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Física - Licenciatura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3,92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4584">
                <a:tc>
                  <a:txBody>
                    <a:bodyPr/>
                    <a:lstStyle/>
                    <a:p>
                      <a:pPr algn="l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Química - Licenciatura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3,92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4584">
                <a:tc>
                  <a:txBody>
                    <a:bodyPr/>
                    <a:lstStyle/>
                    <a:p>
                      <a:pPr algn="l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Ciências Naturais - Licenciatura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1,96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2167">
                <a:tc>
                  <a:txBody>
                    <a:bodyPr/>
                    <a:lstStyle/>
                    <a:p>
                      <a:pPr algn="l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Letras - Língua Estrangeira - Licenciatura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1,96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4584">
                <a:tc>
                  <a:txBody>
                    <a:bodyPr/>
                    <a:lstStyle/>
                    <a:p>
                      <a:pPr algn="l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Ciências Sociais - Licenciatura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1,96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4584">
                <a:tc>
                  <a:txBody>
                    <a:bodyPr/>
                    <a:lstStyle/>
                    <a:p>
                      <a:pPr algn="l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Ciências Sociais - Bacharelado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1,96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4584">
                <a:tc>
                  <a:txBody>
                    <a:bodyPr/>
                    <a:lstStyle/>
                    <a:p>
                      <a:pPr algn="l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Física - Bacharelado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1,96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4584">
                <a:tc>
                  <a:txBody>
                    <a:bodyPr/>
                    <a:lstStyle/>
                    <a:p>
                      <a:pPr algn="l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História - Bacharelado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1,96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4584">
                <a:tc>
                  <a:txBody>
                    <a:bodyPr/>
                    <a:lstStyle/>
                    <a:p>
                      <a:pPr algn="l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Artes Visuais - Licenciatura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1,96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58421">
                <a:tc>
                  <a:txBody>
                    <a:bodyPr/>
                    <a:lstStyle/>
                    <a:p>
                      <a:pPr algn="l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Outro Curso de Formação Superior - Licenciatura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1,96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69170">
                <a:tc>
                  <a:txBody>
                    <a:bodyPr/>
                    <a:lstStyle/>
                    <a:p>
                      <a:pPr algn="l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Licenciatura Interdisciplinar em Ciências Humanas - Licenciatura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1,96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4584">
                <a:tc>
                  <a:txBody>
                    <a:bodyPr/>
                    <a:lstStyle/>
                    <a:p>
                      <a:pPr algn="l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Geografia - Licenciatura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1,96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69170">
                <a:tc>
                  <a:txBody>
                    <a:bodyPr/>
                    <a:lstStyle/>
                    <a:p>
                      <a:pPr algn="l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Letras - Língua Portuguesa - Bacharelado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1,96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4584">
                <a:tc>
                  <a:txBody>
                    <a:bodyPr/>
                    <a:lstStyle/>
                    <a:p>
                      <a:pPr algn="l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Filosofia - Licenciatura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1,96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4584">
                <a:tc>
                  <a:txBody>
                    <a:bodyPr/>
                    <a:lstStyle/>
                    <a:p>
                      <a:pPr algn="l" fontAlgn="t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Totais: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82998569"/>
              </p:ext>
            </p:extLst>
          </p:nvPr>
        </p:nvGraphicFramePr>
        <p:xfrm>
          <a:off x="4932040" y="898474"/>
          <a:ext cx="3960440" cy="5532489"/>
        </p:xfrm>
        <a:graphic>
          <a:graphicData uri="http://schemas.openxmlformats.org/drawingml/2006/table">
            <a:tbl>
              <a:tblPr/>
              <a:tblGrid>
                <a:gridCol w="2602574"/>
                <a:gridCol w="678933"/>
                <a:gridCol w="678933"/>
              </a:tblGrid>
              <a:tr h="315447">
                <a:tc gridSpan="3">
                  <a:txBody>
                    <a:bodyPr/>
                    <a:lstStyle/>
                    <a:p>
                      <a:pPr algn="ctr" fontAlgn="t"/>
                      <a:endParaRPr lang="pt-BR" sz="1400" b="1" i="0" u="none" strike="noStrike" dirty="0" smtClean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  <a:p>
                      <a:pPr algn="ctr" fontAlgn="t"/>
                      <a:r>
                        <a:rPr lang="pt-B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Coordenador </a:t>
                      </a:r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Adjunto</a:t>
                      </a:r>
                    </a:p>
                  </a:txBody>
                  <a:tcPr marL="6116" marR="6116" marT="61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16601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Formação</a:t>
                      </a:r>
                    </a:p>
                  </a:txBody>
                  <a:tcPr marL="6116" marR="6116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6116" marR="6116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6116" marR="6116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53905">
                <a:tc>
                  <a:txBody>
                    <a:bodyPr/>
                    <a:lstStyle/>
                    <a:p>
                      <a:pPr algn="l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Pedagogia - Licenciatura</a:t>
                      </a:r>
                    </a:p>
                  </a:txBody>
                  <a:tcPr marL="6116" marR="6116" marT="61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6116" marR="6116" marT="61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20,27</a:t>
                      </a:r>
                    </a:p>
                  </a:txBody>
                  <a:tcPr marL="6116" marR="6116" marT="611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53905">
                <a:tc>
                  <a:txBody>
                    <a:bodyPr/>
                    <a:lstStyle/>
                    <a:p>
                      <a:pPr algn="l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História - Licenciatura</a:t>
                      </a:r>
                    </a:p>
                  </a:txBody>
                  <a:tcPr marL="6116" marR="6116" marT="61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116" marR="6116" marT="61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8,11</a:t>
                      </a:r>
                    </a:p>
                  </a:txBody>
                  <a:tcPr marL="6116" marR="6116" marT="611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53905">
                <a:tc>
                  <a:txBody>
                    <a:bodyPr/>
                    <a:lstStyle/>
                    <a:p>
                      <a:pPr algn="l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Geografia - Licenciatura</a:t>
                      </a:r>
                    </a:p>
                  </a:txBody>
                  <a:tcPr marL="6116" marR="6116" marT="61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116" marR="6116" marT="61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6,76</a:t>
                      </a:r>
                    </a:p>
                  </a:txBody>
                  <a:tcPr marL="6116" marR="6116" marT="611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53905">
                <a:tc>
                  <a:txBody>
                    <a:bodyPr/>
                    <a:lstStyle/>
                    <a:p>
                      <a:pPr algn="l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Matemática - Licenciatura</a:t>
                      </a:r>
                    </a:p>
                  </a:txBody>
                  <a:tcPr marL="6116" marR="6116" marT="61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116" marR="6116" marT="61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5,41</a:t>
                      </a:r>
                    </a:p>
                  </a:txBody>
                  <a:tcPr marL="6116" marR="6116" marT="611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32873">
                <a:tc>
                  <a:txBody>
                    <a:bodyPr/>
                    <a:lstStyle/>
                    <a:p>
                      <a:pPr algn="l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Letras - Língua Portuguesa e Estrangeira - Licenciatura</a:t>
                      </a:r>
                    </a:p>
                  </a:txBody>
                  <a:tcPr marL="6116" marR="6116" marT="61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116" marR="6116" marT="61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5,41</a:t>
                      </a:r>
                    </a:p>
                  </a:txBody>
                  <a:tcPr marL="6116" marR="6116" marT="611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31259">
                <a:tc>
                  <a:txBody>
                    <a:bodyPr/>
                    <a:lstStyle/>
                    <a:p>
                      <a:pPr algn="l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Outro Curso de Formação Superior - Licenciatura</a:t>
                      </a:r>
                    </a:p>
                  </a:txBody>
                  <a:tcPr marL="6116" marR="6116" marT="61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116" marR="6116" marT="61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5,41</a:t>
                      </a:r>
                    </a:p>
                  </a:txBody>
                  <a:tcPr marL="6116" marR="6116" marT="611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53905">
                <a:tc>
                  <a:txBody>
                    <a:bodyPr/>
                    <a:lstStyle/>
                    <a:p>
                      <a:pPr algn="l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Educação Física - Licenciatura</a:t>
                      </a:r>
                    </a:p>
                  </a:txBody>
                  <a:tcPr marL="6116" marR="6116" marT="61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116" marR="6116" marT="61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4,05</a:t>
                      </a:r>
                    </a:p>
                  </a:txBody>
                  <a:tcPr marL="6116" marR="6116" marT="611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31527">
                <a:tc>
                  <a:txBody>
                    <a:bodyPr/>
                    <a:lstStyle/>
                    <a:p>
                      <a:pPr algn="l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Letras - Língua Estrangeira - Licenciatura</a:t>
                      </a:r>
                    </a:p>
                  </a:txBody>
                  <a:tcPr marL="6116" marR="6116" marT="61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116" marR="6116" marT="61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4,05</a:t>
                      </a:r>
                    </a:p>
                  </a:txBody>
                  <a:tcPr marL="6116" marR="6116" marT="611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53905">
                <a:tc>
                  <a:txBody>
                    <a:bodyPr/>
                    <a:lstStyle/>
                    <a:p>
                      <a:pPr algn="l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Ciências Sociais - Licenciatura</a:t>
                      </a:r>
                    </a:p>
                  </a:txBody>
                  <a:tcPr marL="6116" marR="6116" marT="61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116" marR="6116" marT="61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4,05</a:t>
                      </a:r>
                    </a:p>
                  </a:txBody>
                  <a:tcPr marL="6116" marR="6116" marT="611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53905">
                <a:tc>
                  <a:txBody>
                    <a:bodyPr/>
                    <a:lstStyle/>
                    <a:p>
                      <a:pPr algn="l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Ciências Biológicas - Licenciatura</a:t>
                      </a:r>
                    </a:p>
                  </a:txBody>
                  <a:tcPr marL="6116" marR="6116" marT="61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116" marR="6116" marT="61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4,05</a:t>
                      </a:r>
                    </a:p>
                  </a:txBody>
                  <a:tcPr marL="6116" marR="6116" marT="611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35285">
                <a:tc>
                  <a:txBody>
                    <a:bodyPr/>
                    <a:lstStyle/>
                    <a:p>
                      <a:pPr algn="l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Letras - Língua Portuguesa - Licenciatura</a:t>
                      </a:r>
                    </a:p>
                  </a:txBody>
                  <a:tcPr marL="6116" marR="6116" marT="61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116" marR="6116" marT="61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</a:t>
                      </a:r>
                    </a:p>
                  </a:txBody>
                  <a:tcPr marL="6116" marR="6116" marT="611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53905">
                <a:tc>
                  <a:txBody>
                    <a:bodyPr/>
                    <a:lstStyle/>
                    <a:p>
                      <a:pPr algn="l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Psicologia - Bacharelado</a:t>
                      </a:r>
                    </a:p>
                  </a:txBody>
                  <a:tcPr marL="6116" marR="6116" marT="61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116" marR="6116" marT="61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</a:t>
                      </a:r>
                    </a:p>
                  </a:txBody>
                  <a:tcPr marL="6116" marR="6116" marT="611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53905">
                <a:tc>
                  <a:txBody>
                    <a:bodyPr/>
                    <a:lstStyle/>
                    <a:p>
                      <a:pPr algn="l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História - Bacharelado</a:t>
                      </a:r>
                    </a:p>
                  </a:txBody>
                  <a:tcPr marL="6116" marR="6116" marT="61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116" marR="6116" marT="61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</a:t>
                      </a:r>
                    </a:p>
                  </a:txBody>
                  <a:tcPr marL="6116" marR="6116" marT="611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31794">
                <a:tc>
                  <a:txBody>
                    <a:bodyPr/>
                    <a:lstStyle/>
                    <a:p>
                      <a:pPr algn="l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Outro Curso de Formação Superior - Bacharelado</a:t>
                      </a:r>
                    </a:p>
                  </a:txBody>
                  <a:tcPr marL="6116" marR="6116" marT="61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116" marR="6116" marT="61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</a:t>
                      </a:r>
                    </a:p>
                  </a:txBody>
                  <a:tcPr marL="6116" marR="6116" marT="611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53905">
                <a:tc>
                  <a:txBody>
                    <a:bodyPr/>
                    <a:lstStyle/>
                    <a:p>
                      <a:pPr algn="l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Filosofia - Licenciatura</a:t>
                      </a:r>
                    </a:p>
                  </a:txBody>
                  <a:tcPr marL="6116" marR="6116" marT="61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116" marR="6116" marT="61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</a:t>
                      </a:r>
                    </a:p>
                  </a:txBody>
                  <a:tcPr marL="6116" marR="6116" marT="611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53905">
                <a:tc>
                  <a:txBody>
                    <a:bodyPr/>
                    <a:lstStyle/>
                    <a:p>
                      <a:pPr algn="l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Ciência da Terra - Licenciatura</a:t>
                      </a:r>
                    </a:p>
                  </a:txBody>
                  <a:tcPr marL="6116" marR="6116" marT="61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116" marR="6116" marT="61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</a:t>
                      </a:r>
                    </a:p>
                  </a:txBody>
                  <a:tcPr marL="6116" marR="6116" marT="611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53905">
                <a:tc>
                  <a:txBody>
                    <a:bodyPr/>
                    <a:lstStyle/>
                    <a:p>
                      <a:pPr algn="l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Engenharia Elétrica - Bacharelado</a:t>
                      </a:r>
                    </a:p>
                  </a:txBody>
                  <a:tcPr marL="6116" marR="6116" marT="61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116" marR="6116" marT="61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1,35</a:t>
                      </a:r>
                    </a:p>
                  </a:txBody>
                  <a:tcPr marL="6116" marR="6116" marT="611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53905">
                <a:tc>
                  <a:txBody>
                    <a:bodyPr/>
                    <a:lstStyle/>
                    <a:p>
                      <a:pPr algn="l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Ciência Política - Bacharelado</a:t>
                      </a:r>
                    </a:p>
                  </a:txBody>
                  <a:tcPr marL="6116" marR="6116" marT="61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116" marR="6116" marT="61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1,35</a:t>
                      </a:r>
                    </a:p>
                  </a:txBody>
                  <a:tcPr marL="6116" marR="6116" marT="611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53905">
                <a:tc>
                  <a:txBody>
                    <a:bodyPr/>
                    <a:lstStyle/>
                    <a:p>
                      <a:pPr algn="l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Artes Visuais - Licenciatura</a:t>
                      </a:r>
                    </a:p>
                  </a:txBody>
                  <a:tcPr marL="6116" marR="6116" marT="61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116" marR="6116" marT="61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1,35</a:t>
                      </a:r>
                    </a:p>
                  </a:txBody>
                  <a:tcPr marL="6116" marR="6116" marT="611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10984">
                <a:tc>
                  <a:txBody>
                    <a:bodyPr/>
                    <a:lstStyle/>
                    <a:p>
                      <a:pPr algn="l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Licenciatura Interdisciplinar em Ciências Humanas - Licenciatura</a:t>
                      </a:r>
                    </a:p>
                  </a:txBody>
                  <a:tcPr marL="6116" marR="6116" marT="61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116" marR="6116" marT="61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1,35</a:t>
                      </a:r>
                    </a:p>
                  </a:txBody>
                  <a:tcPr marL="6116" marR="6116" marT="611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53905">
                <a:tc>
                  <a:txBody>
                    <a:bodyPr/>
                    <a:lstStyle/>
                    <a:p>
                      <a:pPr algn="l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Filosofia - Bacharelado</a:t>
                      </a:r>
                    </a:p>
                  </a:txBody>
                  <a:tcPr marL="6116" marR="6116" marT="61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116" marR="6116" marT="61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1,35</a:t>
                      </a:r>
                    </a:p>
                  </a:txBody>
                  <a:tcPr marL="6116" marR="6116" marT="611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53905">
                <a:tc>
                  <a:txBody>
                    <a:bodyPr/>
                    <a:lstStyle/>
                    <a:p>
                      <a:pPr algn="l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Física - Licenciatura</a:t>
                      </a:r>
                    </a:p>
                  </a:txBody>
                  <a:tcPr marL="6116" marR="6116" marT="61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116" marR="6116" marT="61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1,35</a:t>
                      </a:r>
                    </a:p>
                  </a:txBody>
                  <a:tcPr marL="6116" marR="6116" marT="611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53905">
                <a:tc>
                  <a:txBody>
                    <a:bodyPr/>
                    <a:lstStyle/>
                    <a:p>
                      <a:pPr algn="l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Química - Licenciatura</a:t>
                      </a:r>
                    </a:p>
                  </a:txBody>
                  <a:tcPr marL="6116" marR="6116" marT="61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116" marR="6116" marT="61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1,35</a:t>
                      </a:r>
                    </a:p>
                  </a:txBody>
                  <a:tcPr marL="6116" marR="6116" marT="611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53905">
                <a:tc>
                  <a:txBody>
                    <a:bodyPr/>
                    <a:lstStyle/>
                    <a:p>
                      <a:pPr algn="l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Música - Licenciatura</a:t>
                      </a:r>
                    </a:p>
                  </a:txBody>
                  <a:tcPr marL="6116" marR="6116" marT="61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116" marR="6116" marT="61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1,35</a:t>
                      </a:r>
                    </a:p>
                  </a:txBody>
                  <a:tcPr marL="6116" marR="6116" marT="611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53905">
                <a:tc>
                  <a:txBody>
                    <a:bodyPr/>
                    <a:lstStyle/>
                    <a:p>
                      <a:pPr algn="l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Ciências Naturais - Licenciatura</a:t>
                      </a:r>
                    </a:p>
                  </a:txBody>
                  <a:tcPr marL="6116" marR="6116" marT="61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116" marR="6116" marT="61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1,35</a:t>
                      </a:r>
                    </a:p>
                  </a:txBody>
                  <a:tcPr marL="6116" marR="6116" marT="611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53905">
                <a:tc>
                  <a:txBody>
                    <a:bodyPr/>
                    <a:lstStyle/>
                    <a:p>
                      <a:pPr algn="l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Engenharia Mecânica - Bacharelado</a:t>
                      </a:r>
                    </a:p>
                  </a:txBody>
                  <a:tcPr marL="6116" marR="6116" marT="61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116" marR="6116" marT="61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1,35</a:t>
                      </a:r>
                    </a:p>
                  </a:txBody>
                  <a:tcPr marL="6116" marR="6116" marT="611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53905">
                <a:tc>
                  <a:txBody>
                    <a:bodyPr/>
                    <a:lstStyle/>
                    <a:p>
                      <a:pPr algn="l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Processos Escolares - Tecnológico</a:t>
                      </a:r>
                    </a:p>
                  </a:txBody>
                  <a:tcPr marL="6116" marR="6116" marT="61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116" marR="6116" marT="61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1,35</a:t>
                      </a:r>
                    </a:p>
                  </a:txBody>
                  <a:tcPr marL="6116" marR="6116" marT="611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18809">
                <a:tc>
                  <a:txBody>
                    <a:bodyPr/>
                    <a:lstStyle/>
                    <a:p>
                      <a:pPr algn="l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Ciências Sociais - Bacharelado</a:t>
                      </a:r>
                    </a:p>
                  </a:txBody>
                  <a:tcPr marL="6116" marR="6116" marT="61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116" marR="6116" marT="61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1,35</a:t>
                      </a:r>
                    </a:p>
                  </a:txBody>
                  <a:tcPr marL="6116" marR="6116" marT="611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53905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Totais</a:t>
                      </a:r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:</a:t>
                      </a:r>
                    </a:p>
                  </a:txBody>
                  <a:tcPr marL="6116" marR="6116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</a:t>
                      </a:r>
                    </a:p>
                  </a:txBody>
                  <a:tcPr marL="6116" marR="6116" marT="61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6116" marR="6116" marT="611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263" y="6430963"/>
            <a:ext cx="179863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63625-0B05-4A96-860D-1421E73CB37E}" type="slidenum">
              <a:rPr lang="pt-BR" smtClean="0"/>
              <a:pPr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2966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859216" cy="648072"/>
          </a:xfrm>
        </p:spPr>
        <p:txBody>
          <a:bodyPr>
            <a:normAutofit/>
          </a:bodyPr>
          <a:lstStyle/>
          <a:p>
            <a:r>
              <a:rPr lang="pt-BR" sz="3200" dirty="0" smtClean="0"/>
              <a:t>Perfil – Formação </a:t>
            </a:r>
            <a:r>
              <a:rPr lang="pt-BR" sz="3600" dirty="0" smtClean="0"/>
              <a:t>– </a:t>
            </a:r>
            <a:r>
              <a:rPr lang="pt-BR" sz="2800" dirty="0" smtClean="0"/>
              <a:t>Formador das IES</a:t>
            </a:r>
            <a:endParaRPr lang="pt-BR" sz="2800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94901196"/>
              </p:ext>
            </p:extLst>
          </p:nvPr>
        </p:nvGraphicFramePr>
        <p:xfrm>
          <a:off x="179510" y="764707"/>
          <a:ext cx="4032449" cy="5400597"/>
        </p:xfrm>
        <a:graphic>
          <a:graphicData uri="http://schemas.openxmlformats.org/drawingml/2006/table">
            <a:tbl>
              <a:tblPr/>
              <a:tblGrid>
                <a:gridCol w="2648659"/>
                <a:gridCol w="691895"/>
                <a:gridCol w="691895"/>
              </a:tblGrid>
              <a:tr h="21284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Formador das IES</a:t>
                      </a:r>
                    </a:p>
                  </a:txBody>
                  <a:tcPr marL="8687" marR="8687" marT="8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1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Formação</a:t>
                      </a:r>
                    </a:p>
                  </a:txBody>
                  <a:tcPr marL="8687" marR="8687" marT="8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8687" marR="8687" marT="8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8687" marR="8687" marT="8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12845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Pedagogia </a:t>
                      </a:r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– 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Licenciatura</a:t>
                      </a:r>
                    </a:p>
                  </a:txBody>
                  <a:tcPr marL="8687" marR="8687" marT="8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</a:t>
                      </a:r>
                    </a:p>
                  </a:txBody>
                  <a:tcPr marL="8687" marR="8687" marT="86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23,86</a:t>
                      </a:r>
                    </a:p>
                  </a:txBody>
                  <a:tcPr marL="8687" marR="8687" marT="868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88364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Outro Curso de Formação Superior </a:t>
                      </a:r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– 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Licenciatura</a:t>
                      </a:r>
                    </a:p>
                  </a:txBody>
                  <a:tcPr marL="8687" marR="8687" marT="8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8687" marR="8687" marT="86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</a:t>
                      </a:r>
                    </a:p>
                  </a:txBody>
                  <a:tcPr marL="8687" marR="8687" marT="868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12845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História </a:t>
                      </a:r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– 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Licenciatura</a:t>
                      </a:r>
                    </a:p>
                  </a:txBody>
                  <a:tcPr marL="8687" marR="8687" marT="8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8687" marR="8687" marT="86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6,06</a:t>
                      </a:r>
                    </a:p>
                  </a:txBody>
                  <a:tcPr marL="8687" marR="8687" marT="868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12845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Matemática </a:t>
                      </a:r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– 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Licenciatura</a:t>
                      </a:r>
                    </a:p>
                  </a:txBody>
                  <a:tcPr marL="8687" marR="8687" marT="8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8687" marR="8687" marT="86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6,06</a:t>
                      </a:r>
                    </a:p>
                  </a:txBody>
                  <a:tcPr marL="8687" marR="8687" marT="868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12845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História </a:t>
                      </a:r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– 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Bacharelado</a:t>
                      </a:r>
                    </a:p>
                  </a:txBody>
                  <a:tcPr marL="8687" marR="8687" marT="8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8687" marR="8687" marT="86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5,3</a:t>
                      </a:r>
                    </a:p>
                  </a:txBody>
                  <a:tcPr marL="8687" marR="8687" marT="868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12845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Educação Física </a:t>
                      </a:r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– 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Licenciatura</a:t>
                      </a:r>
                    </a:p>
                  </a:txBody>
                  <a:tcPr marL="8687" marR="8687" marT="8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8687" marR="8687" marT="86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5,3</a:t>
                      </a:r>
                    </a:p>
                  </a:txBody>
                  <a:tcPr marL="8687" marR="8687" marT="868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12845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Ciências Biológicas </a:t>
                      </a:r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– 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Licenciatura</a:t>
                      </a:r>
                    </a:p>
                  </a:txBody>
                  <a:tcPr marL="8687" marR="8687" marT="8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8687" marR="8687" marT="86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4,92</a:t>
                      </a:r>
                    </a:p>
                  </a:txBody>
                  <a:tcPr marL="8687" marR="8687" marT="868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8525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Letras - Língua Portuguesa e Estrangeira </a:t>
                      </a:r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– 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Licenciatura</a:t>
                      </a:r>
                    </a:p>
                  </a:txBody>
                  <a:tcPr marL="8687" marR="8687" marT="8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8687" marR="8687" marT="86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3,79</a:t>
                      </a:r>
                    </a:p>
                  </a:txBody>
                  <a:tcPr marL="8687" marR="8687" marT="868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12845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Filosofia </a:t>
                      </a:r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– 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Licenciatura</a:t>
                      </a:r>
                    </a:p>
                  </a:txBody>
                  <a:tcPr marL="8687" marR="8687" marT="8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8687" marR="8687" marT="86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3,79</a:t>
                      </a:r>
                    </a:p>
                  </a:txBody>
                  <a:tcPr marL="8687" marR="8687" marT="868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12845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Letras - Língua Portuguesa </a:t>
                      </a:r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– 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Licenciatura</a:t>
                      </a:r>
                    </a:p>
                  </a:txBody>
                  <a:tcPr marL="8687" marR="8687" marT="8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8687" marR="8687" marT="86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3,41</a:t>
                      </a:r>
                    </a:p>
                  </a:txBody>
                  <a:tcPr marL="8687" marR="8687" marT="868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12845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Química </a:t>
                      </a:r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– 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Licenciatura</a:t>
                      </a:r>
                    </a:p>
                  </a:txBody>
                  <a:tcPr marL="8687" marR="8687" marT="8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8687" marR="8687" marT="86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3,03</a:t>
                      </a:r>
                    </a:p>
                  </a:txBody>
                  <a:tcPr marL="8687" marR="8687" marT="868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8525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Letras - Língua Portuguesa e Estrangeira </a:t>
                      </a:r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– 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Bacharelado</a:t>
                      </a:r>
                    </a:p>
                  </a:txBody>
                  <a:tcPr marL="8687" marR="8687" marT="8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687" marR="8687" marT="86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2,27</a:t>
                      </a:r>
                    </a:p>
                  </a:txBody>
                  <a:tcPr marL="8687" marR="8687" marT="868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12845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Ciências Sociais </a:t>
                      </a:r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– 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Licenciatura</a:t>
                      </a:r>
                    </a:p>
                  </a:txBody>
                  <a:tcPr marL="8687" marR="8687" marT="8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687" marR="8687" marT="86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2,27</a:t>
                      </a:r>
                    </a:p>
                  </a:txBody>
                  <a:tcPr marL="8687" marR="8687" marT="868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12845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Geografia </a:t>
                      </a:r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– 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Licenciatura</a:t>
                      </a:r>
                    </a:p>
                  </a:txBody>
                  <a:tcPr marL="8687" marR="8687" marT="8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687" marR="8687" marT="86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2,27</a:t>
                      </a:r>
                    </a:p>
                  </a:txBody>
                  <a:tcPr marL="8687" marR="8687" marT="868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12845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Física </a:t>
                      </a:r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– 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Bacharelado</a:t>
                      </a:r>
                    </a:p>
                  </a:txBody>
                  <a:tcPr marL="8687" marR="8687" marT="8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687" marR="8687" marT="86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1,89</a:t>
                      </a:r>
                    </a:p>
                  </a:txBody>
                  <a:tcPr marL="8687" marR="8687" marT="868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12845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Ciências Sociais </a:t>
                      </a:r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– 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Bacharelado</a:t>
                      </a:r>
                    </a:p>
                  </a:txBody>
                  <a:tcPr marL="8687" marR="8687" marT="8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687" marR="8687" marT="86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1,52</a:t>
                      </a:r>
                    </a:p>
                  </a:txBody>
                  <a:tcPr marL="8687" marR="8687" marT="868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12845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Física </a:t>
                      </a:r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– 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Licenciatura</a:t>
                      </a:r>
                    </a:p>
                  </a:txBody>
                  <a:tcPr marL="8687" marR="8687" marT="8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687" marR="8687" marT="86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1,52</a:t>
                      </a:r>
                    </a:p>
                  </a:txBody>
                  <a:tcPr marL="8687" marR="8687" marT="868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50947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Filosofia </a:t>
                      </a:r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– 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Bacharelado</a:t>
                      </a:r>
                    </a:p>
                  </a:txBody>
                  <a:tcPr marL="8687" marR="8687" marT="8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687" marR="8687" marT="86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1,52</a:t>
                      </a:r>
                    </a:p>
                  </a:txBody>
                  <a:tcPr marL="8687" marR="8687" marT="868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2118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Licenciatura para a Educação Profissional e Tecnológica </a:t>
                      </a:r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– 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Licenciatura</a:t>
                      </a:r>
                    </a:p>
                  </a:txBody>
                  <a:tcPr marL="8687" marR="8687" marT="8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687" marR="8687" marT="86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1,14</a:t>
                      </a:r>
                    </a:p>
                  </a:txBody>
                  <a:tcPr marL="8687" marR="8687" marT="868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62577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Pedagogia (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Ciências da Educação) </a:t>
                      </a:r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– 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Bacharelado</a:t>
                      </a:r>
                    </a:p>
                  </a:txBody>
                  <a:tcPr marL="8687" marR="8687" marT="8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687" marR="8687" marT="86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1,14</a:t>
                      </a:r>
                    </a:p>
                  </a:txBody>
                  <a:tcPr marL="8687" marR="8687" marT="868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04496189"/>
              </p:ext>
            </p:extLst>
          </p:nvPr>
        </p:nvGraphicFramePr>
        <p:xfrm>
          <a:off x="4499992" y="764706"/>
          <a:ext cx="4320480" cy="5374891"/>
        </p:xfrm>
        <a:graphic>
          <a:graphicData uri="http://schemas.openxmlformats.org/drawingml/2006/table">
            <a:tbl>
              <a:tblPr/>
              <a:tblGrid>
                <a:gridCol w="2991102"/>
                <a:gridCol w="664689"/>
                <a:gridCol w="664689"/>
              </a:tblGrid>
              <a:tr h="225581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Formador das IES</a:t>
                      </a:r>
                    </a:p>
                  </a:txBody>
                  <a:tcPr marL="9263" marR="9263" marT="9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2558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Formação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2558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Letras - Língua Portuguesa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– 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Bacharelado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263" marR="9263" marT="92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1,14</a:t>
                      </a:r>
                    </a:p>
                  </a:txBody>
                  <a:tcPr marL="9263" marR="9263" marT="92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2558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Matemática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– 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Bacharelado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263" marR="9263" marT="9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0,76</a:t>
                      </a:r>
                    </a:p>
                  </a:txBody>
                  <a:tcPr marL="9263" marR="9263" marT="92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980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Outro Curso de Formação Superior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– 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Bacharelado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263" marR="9263" marT="9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0,76</a:t>
                      </a:r>
                    </a:p>
                  </a:txBody>
                  <a:tcPr marL="9263" marR="9263" marT="92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2558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Informática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– 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Licenciatura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263" marR="9263" marT="9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0,76</a:t>
                      </a:r>
                    </a:p>
                  </a:txBody>
                  <a:tcPr marL="9263" marR="9263" marT="92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558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Letras - Língua Estrangeira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– 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Licenciatura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263" marR="9263" marT="9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0,76</a:t>
                      </a:r>
                    </a:p>
                  </a:txBody>
                  <a:tcPr marL="9263" marR="9263" marT="92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2558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Ciência da Terra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– 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Licenciatura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263" marR="9263" marT="9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0,76</a:t>
                      </a:r>
                    </a:p>
                  </a:txBody>
                  <a:tcPr marL="9263" marR="9263" marT="92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558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Artes Visuais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– 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Licenciatura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263" marR="9263" marT="9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0,76</a:t>
                      </a:r>
                    </a:p>
                  </a:txBody>
                  <a:tcPr marL="9263" marR="9263" marT="92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2558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Música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– 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Licenciatura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263" marR="9263" marT="9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0,38</a:t>
                      </a:r>
                    </a:p>
                  </a:txBody>
                  <a:tcPr marL="9263" marR="9263" marT="92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558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Ciências Naturais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– 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Licenciatura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263" marR="9263" marT="9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0,38</a:t>
                      </a:r>
                    </a:p>
                  </a:txBody>
                  <a:tcPr marL="9263" marR="9263" marT="92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2558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Educação Física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– 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Bacharelado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263" marR="9263" marT="9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0,38</a:t>
                      </a:r>
                    </a:p>
                  </a:txBody>
                  <a:tcPr marL="9263" marR="9263" marT="92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558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Letras - Língua Estrangeira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– 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Bacharelado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263" marR="9263" marT="9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0,38</a:t>
                      </a:r>
                    </a:p>
                  </a:txBody>
                  <a:tcPr marL="9263" marR="9263" marT="92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2558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Engenharia Elétrica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– 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Bacharelado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263" marR="9263" marT="9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0,38</a:t>
                      </a:r>
                    </a:p>
                  </a:txBody>
                  <a:tcPr marL="9263" marR="9263" marT="92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558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Direito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– 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Bacharelado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263" marR="9263" marT="9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0,38</a:t>
                      </a:r>
                    </a:p>
                  </a:txBody>
                  <a:tcPr marL="9263" marR="9263" marT="92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1952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Licenciatura Interdisciplinar em Educação no Campo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– 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Licenciatura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263" marR="9263" marT="9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0,38</a:t>
                      </a:r>
                    </a:p>
                  </a:txBody>
                  <a:tcPr marL="9263" marR="9263" marT="92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558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Ciências Biológicas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– 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Bacharelado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263" marR="9263" marT="9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0,38</a:t>
                      </a:r>
                    </a:p>
                  </a:txBody>
                  <a:tcPr marL="9263" marR="9263" marT="92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2558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Fonoaudiologia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– 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Bacharelado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263" marR="9263" marT="9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0,38</a:t>
                      </a:r>
                    </a:p>
                  </a:txBody>
                  <a:tcPr marL="9263" marR="9263" marT="92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558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Agroecologia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– 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Tecnológico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263" marR="9263" marT="9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0,38</a:t>
                      </a:r>
                    </a:p>
                  </a:txBody>
                  <a:tcPr marL="9263" marR="9263" marT="92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1952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Licenciatura Interdisciplinar em Ciências Humanas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– 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Licenciatura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263" marR="9263" marT="9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0,38</a:t>
                      </a:r>
                    </a:p>
                  </a:txBody>
                  <a:tcPr marL="9263" marR="9263" marT="92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558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Engenharia Metalúrgica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– 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Bacharelado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263" marR="9263" marT="9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0,38</a:t>
                      </a:r>
                    </a:p>
                  </a:txBody>
                  <a:tcPr marL="9263" marR="9263" marT="92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2558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Totais: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260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37858" y="6309320"/>
            <a:ext cx="179863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63625-0B05-4A96-860D-1421E73CB37E}" type="slidenum">
              <a:rPr lang="pt-BR" smtClean="0"/>
              <a:pPr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2842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859216" cy="648072"/>
          </a:xfrm>
        </p:spPr>
        <p:txBody>
          <a:bodyPr>
            <a:normAutofit/>
          </a:bodyPr>
          <a:lstStyle/>
          <a:p>
            <a:r>
              <a:rPr lang="pt-BR" sz="3200" dirty="0" smtClean="0"/>
              <a:t>Perfil – Formação </a:t>
            </a:r>
            <a:r>
              <a:rPr lang="pt-BR" sz="3600" dirty="0" smtClean="0"/>
              <a:t>– </a:t>
            </a:r>
            <a:r>
              <a:rPr lang="pt-BR" sz="2800" dirty="0" smtClean="0"/>
              <a:t>Supervisor</a:t>
            </a:r>
            <a:endParaRPr lang="pt-BR" sz="28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430963"/>
            <a:ext cx="179863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48119177"/>
              </p:ext>
            </p:extLst>
          </p:nvPr>
        </p:nvGraphicFramePr>
        <p:xfrm>
          <a:off x="377144" y="764705"/>
          <a:ext cx="3330759" cy="5645212"/>
        </p:xfrm>
        <a:graphic>
          <a:graphicData uri="http://schemas.openxmlformats.org/drawingml/2006/table">
            <a:tbl>
              <a:tblPr/>
              <a:tblGrid>
                <a:gridCol w="1692459"/>
                <a:gridCol w="649904"/>
                <a:gridCol w="988396"/>
              </a:tblGrid>
              <a:tr h="26403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FORMAÇÃO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</a:tr>
              <a:tr h="26403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Pedagogia - Licenciatura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História - Licenciatura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7,86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6403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Matemática - Licenciatura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7,86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Ciências Biológicas - Licenciatura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6,11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Letras - Língua Portuguesa - Licenciatura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5,68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Letras - Língua Portuguesa e Estrangeira - Licenciatura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5,24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Geografia - Licenciatura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5,24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Filosofia - Licenciatura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3,06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6403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Física - Licenciatura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3,06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6403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Química - Licenciatura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3,06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6403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Ciências Sociais - Licenciatura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2,18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6403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Educação Física - Licenciatura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2,18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Outro Curso de Formação Superior - Licenciatura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2,18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Outro Curso de Formação Superior - Bacharelado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2,18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6403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História - Bacharelado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1,31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6403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Música - Licenciatura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0,87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19670105"/>
              </p:ext>
            </p:extLst>
          </p:nvPr>
        </p:nvGraphicFramePr>
        <p:xfrm>
          <a:off x="4355976" y="764700"/>
          <a:ext cx="3672408" cy="5544622"/>
        </p:xfrm>
        <a:graphic>
          <a:graphicData uri="http://schemas.openxmlformats.org/drawingml/2006/table">
            <a:tbl>
              <a:tblPr/>
              <a:tblGrid>
                <a:gridCol w="2421832"/>
                <a:gridCol w="602504"/>
                <a:gridCol w="648072"/>
              </a:tblGrid>
              <a:tr h="26403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Letras - Língua Portuguesa - Bacharelado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0,87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6403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Letras - Língua Estrangeira - Licenciatura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0,87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Pedagogia(Ciências da Educação) - Bacharelado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0,87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6403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Química - Bacharelado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0,87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Outro Curso de Formação Superior - Tecnológico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0,87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Matemática - Bacharelado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0,87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Ciência da Terra - Licenciatura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0,44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Letras - Língua Portuguesa e Estrangeira - Bacharelado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0,44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Licenciatura para a Educação Profissional e Tecnológica - Licenciatura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0,44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6403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Artes Visuais - Licenciatura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0,44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6403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Direito - Bacharelado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0,44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6403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Teologia - Bacharelado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0,44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6403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Administração - Bacharelado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0,44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Engenharia de Minas - Bacharelado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0,44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Ciências Naturais - Licenciatura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0,44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6403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Ciências Contábeis - Bacharelado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0,44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64030"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Totais: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</a:tbl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63625-0B05-4A96-860D-1421E73CB37E}" type="slidenum">
              <a:rPr lang="pt-BR" smtClean="0"/>
              <a:pPr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6036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859216" cy="648072"/>
          </a:xfrm>
        </p:spPr>
        <p:txBody>
          <a:bodyPr>
            <a:normAutofit/>
          </a:bodyPr>
          <a:lstStyle/>
          <a:p>
            <a:r>
              <a:rPr lang="pt-BR" sz="3200" dirty="0" smtClean="0"/>
              <a:t>Perfil – Formação </a:t>
            </a:r>
            <a:r>
              <a:rPr lang="pt-BR" sz="3600" dirty="0" smtClean="0"/>
              <a:t>– </a:t>
            </a:r>
            <a:r>
              <a:rPr lang="pt-BR" sz="2800" dirty="0" smtClean="0"/>
              <a:t>Formador Regional</a:t>
            </a:r>
            <a:endParaRPr lang="pt-BR" sz="28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37858" y="6309320"/>
            <a:ext cx="179863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00927596"/>
              </p:ext>
            </p:extLst>
          </p:nvPr>
        </p:nvGraphicFramePr>
        <p:xfrm>
          <a:off x="251520" y="980728"/>
          <a:ext cx="2736304" cy="5198443"/>
        </p:xfrm>
        <a:graphic>
          <a:graphicData uri="http://schemas.openxmlformats.org/drawingml/2006/table">
            <a:tbl>
              <a:tblPr/>
              <a:tblGrid>
                <a:gridCol w="1462870"/>
                <a:gridCol w="505164"/>
                <a:gridCol w="768270"/>
              </a:tblGrid>
              <a:tr h="26070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FORMAÇÃO</a:t>
                      </a:r>
                    </a:p>
                  </a:txBody>
                  <a:tcPr marL="8874" marR="8874" marT="88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8874" marR="8874" marT="88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8874" marR="8874" marT="88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</a:tr>
              <a:tr h="369919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Pedagogia - Licenciatura</a:t>
                      </a:r>
                    </a:p>
                  </a:txBody>
                  <a:tcPr marL="8874" marR="8874" marT="88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232</a:t>
                      </a:r>
                    </a:p>
                  </a:txBody>
                  <a:tcPr marL="8874" marR="8874" marT="88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29,74</a:t>
                      </a:r>
                    </a:p>
                  </a:txBody>
                  <a:tcPr marL="8874" marR="8874" marT="88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547473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Letras - Língua Portuguesa e Estrangeira - Licenciatura</a:t>
                      </a:r>
                    </a:p>
                  </a:txBody>
                  <a:tcPr marL="8874" marR="8874" marT="88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8874" marR="8874" marT="88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8,46</a:t>
                      </a:r>
                    </a:p>
                  </a:txBody>
                  <a:tcPr marL="8874" marR="8874" marT="88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521403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Letras - Língua Portuguesa - Licenciatura</a:t>
                      </a:r>
                    </a:p>
                  </a:txBody>
                  <a:tcPr marL="8874" marR="8874" marT="88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8874" marR="8874" marT="88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8,33</a:t>
                      </a:r>
                    </a:p>
                  </a:txBody>
                  <a:tcPr marL="8874" marR="8874" marT="88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325877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Matemática - Licenciatura</a:t>
                      </a:r>
                    </a:p>
                  </a:txBody>
                  <a:tcPr marL="8874" marR="8874" marT="88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8874" marR="8874" marT="88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7,69</a:t>
                      </a:r>
                    </a:p>
                  </a:txBody>
                  <a:tcPr marL="8874" marR="8874" marT="88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521403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Ciências Biológicas - Licenciatura</a:t>
                      </a:r>
                    </a:p>
                  </a:txBody>
                  <a:tcPr marL="8874" marR="8874" marT="88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8874" marR="8874" marT="88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5,77</a:t>
                      </a:r>
                    </a:p>
                  </a:txBody>
                  <a:tcPr marL="8874" marR="8874" marT="88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435794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História - Licenciatura</a:t>
                      </a:r>
                    </a:p>
                  </a:txBody>
                  <a:tcPr marL="8874" marR="8874" marT="88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8874" marR="8874" marT="88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5,77</a:t>
                      </a:r>
                    </a:p>
                  </a:txBody>
                  <a:tcPr marL="8874" marR="8874" marT="88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521403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Outro Curso de Formação Superior - Licenciatura</a:t>
                      </a:r>
                    </a:p>
                  </a:txBody>
                  <a:tcPr marL="8874" marR="8874" marT="88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8874" marR="8874" marT="88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874" marR="8874" marT="88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396099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Geografia - Licenciatura</a:t>
                      </a:r>
                    </a:p>
                  </a:txBody>
                  <a:tcPr marL="8874" marR="8874" marT="88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8874" marR="8874" marT="88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4,62</a:t>
                      </a:r>
                    </a:p>
                  </a:txBody>
                  <a:tcPr marL="8874" marR="8874" marT="88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99806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Educação Física - Licenciatura</a:t>
                      </a:r>
                    </a:p>
                  </a:txBody>
                  <a:tcPr marL="8874" marR="8874" marT="88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8874" marR="8874" marT="88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3,21</a:t>
                      </a:r>
                    </a:p>
                  </a:txBody>
                  <a:tcPr marL="8874" marR="8874" marT="88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342445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Ciências Sociais - Licenciatura</a:t>
                      </a:r>
                    </a:p>
                  </a:txBody>
                  <a:tcPr marL="8874" marR="8874" marT="88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8874" marR="8874" marT="88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2,44</a:t>
                      </a:r>
                    </a:p>
                  </a:txBody>
                  <a:tcPr marL="8874" marR="8874" marT="88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60702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História - Bacharelado</a:t>
                      </a:r>
                    </a:p>
                  </a:txBody>
                  <a:tcPr marL="8874" marR="8874" marT="88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8874" marR="8874" marT="88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2,18</a:t>
                      </a:r>
                    </a:p>
                  </a:txBody>
                  <a:tcPr marL="8874" marR="8874" marT="88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381549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Filosofia - Licenciatura</a:t>
                      </a:r>
                    </a:p>
                  </a:txBody>
                  <a:tcPr marL="8874" marR="8874" marT="88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8874" marR="8874" marT="88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2,05</a:t>
                      </a:r>
                    </a:p>
                  </a:txBody>
                  <a:tcPr marL="8874" marR="8874" marT="88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63788344"/>
              </p:ext>
            </p:extLst>
          </p:nvPr>
        </p:nvGraphicFramePr>
        <p:xfrm>
          <a:off x="3275856" y="980728"/>
          <a:ext cx="2664297" cy="5184576"/>
        </p:xfrm>
        <a:graphic>
          <a:graphicData uri="http://schemas.openxmlformats.org/drawingml/2006/table">
            <a:tbl>
              <a:tblPr/>
              <a:tblGrid>
                <a:gridCol w="1699117"/>
                <a:gridCol w="482590"/>
                <a:gridCol w="482590"/>
              </a:tblGrid>
              <a:tr h="25142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Química - Licenciatura</a:t>
                      </a:r>
                    </a:p>
                  </a:txBody>
                  <a:tcPr marL="8874" marR="8874" marT="88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8874" marR="8874" marT="88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1,92</a:t>
                      </a:r>
                    </a:p>
                  </a:txBody>
                  <a:tcPr marL="8874" marR="8874" marT="88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71891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Física - Licenciatura</a:t>
                      </a:r>
                    </a:p>
                  </a:txBody>
                  <a:tcPr marL="8874" marR="8874" marT="88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8874" marR="8874" marT="88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1,41</a:t>
                      </a:r>
                    </a:p>
                  </a:txBody>
                  <a:tcPr marL="8874" marR="8874" marT="88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527982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Outro Curso de Formação Superior - Bacharelado</a:t>
                      </a:r>
                    </a:p>
                  </a:txBody>
                  <a:tcPr marL="8874" marR="8874" marT="88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8874" marR="8874" marT="88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1,28</a:t>
                      </a:r>
                    </a:p>
                  </a:txBody>
                  <a:tcPr marL="8874" marR="8874" marT="88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50284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Pedagogia(Ciências da Educação) - Bacharelado</a:t>
                      </a:r>
                    </a:p>
                  </a:txBody>
                  <a:tcPr marL="8874" marR="8874" marT="88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8874" marR="8874" marT="88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1,28</a:t>
                      </a:r>
                    </a:p>
                  </a:txBody>
                  <a:tcPr marL="8874" marR="8874" marT="88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314275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Matemática - Bacharelado</a:t>
                      </a:r>
                    </a:p>
                  </a:txBody>
                  <a:tcPr marL="8874" marR="8874" marT="88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8874" marR="8874" marT="88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1,15</a:t>
                      </a:r>
                    </a:p>
                  </a:txBody>
                  <a:tcPr marL="8874" marR="8874" marT="88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50284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Letras - Língua Portuguesa - Bacharelado</a:t>
                      </a:r>
                    </a:p>
                  </a:txBody>
                  <a:tcPr marL="8874" marR="8874" marT="88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8874" marR="8874" marT="88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1,03</a:t>
                      </a:r>
                    </a:p>
                  </a:txBody>
                  <a:tcPr marL="8874" marR="8874" marT="88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351988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Artes Visuais - Licenciatura</a:t>
                      </a:r>
                    </a:p>
                  </a:txBody>
                  <a:tcPr marL="8874" marR="8874" marT="88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874" marR="8874" marT="88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0,77</a:t>
                      </a:r>
                    </a:p>
                  </a:txBody>
                  <a:tcPr marL="8874" marR="8874" marT="88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12266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Ciências Naturais - Licenciatura</a:t>
                      </a:r>
                    </a:p>
                  </a:txBody>
                  <a:tcPr marL="8874" marR="8874" marT="88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874" marR="8874" marT="88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0,77</a:t>
                      </a:r>
                    </a:p>
                  </a:txBody>
                  <a:tcPr marL="8874" marR="8874" marT="88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502841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Letras - Língua Estrangeira - Licenciatura</a:t>
                      </a:r>
                    </a:p>
                  </a:txBody>
                  <a:tcPr marL="8874" marR="8874" marT="88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874" marR="8874" marT="88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0,77</a:t>
                      </a:r>
                    </a:p>
                  </a:txBody>
                  <a:tcPr marL="8874" marR="8874" marT="88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89133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Ciência da Terra - Licenciatura</a:t>
                      </a:r>
                    </a:p>
                  </a:txBody>
                  <a:tcPr marL="8874" marR="8874" marT="88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874" marR="8874" marT="88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0,77</a:t>
                      </a:r>
                    </a:p>
                  </a:txBody>
                  <a:tcPr marL="8874" marR="8874" marT="88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50284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Licenciatura Interdisciplinar em Ciências Humanas - Licenciatura</a:t>
                      </a:r>
                    </a:p>
                  </a:txBody>
                  <a:tcPr marL="8874" marR="8874" marT="88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874" marR="8874" marT="88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0,51</a:t>
                      </a:r>
                    </a:p>
                  </a:txBody>
                  <a:tcPr marL="8874" marR="8874" marT="88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5142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Ciências Sociais - Bacharelado</a:t>
                      </a:r>
                    </a:p>
                  </a:txBody>
                  <a:tcPr marL="8874" marR="8874" marT="88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874" marR="8874" marT="88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0,38</a:t>
                      </a:r>
                    </a:p>
                  </a:txBody>
                  <a:tcPr marL="8874" marR="8874" marT="88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50284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Letras - Língua Portuguesa e Estrangeira - Bacharelado</a:t>
                      </a:r>
                    </a:p>
                  </a:txBody>
                  <a:tcPr marL="8874" marR="8874" marT="88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874" marR="8874" marT="88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0,38</a:t>
                      </a:r>
                    </a:p>
                  </a:txBody>
                  <a:tcPr marL="8874" marR="8874" marT="88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67259779"/>
              </p:ext>
            </p:extLst>
          </p:nvPr>
        </p:nvGraphicFramePr>
        <p:xfrm>
          <a:off x="6228184" y="980728"/>
          <a:ext cx="2592287" cy="5184574"/>
        </p:xfrm>
        <a:graphic>
          <a:graphicData uri="http://schemas.openxmlformats.org/drawingml/2006/table">
            <a:tbl>
              <a:tblPr/>
              <a:tblGrid>
                <a:gridCol w="1596849"/>
                <a:gridCol w="497719"/>
                <a:gridCol w="497719"/>
              </a:tblGrid>
              <a:tr h="203317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Física - Bacharelado</a:t>
                      </a:r>
                    </a:p>
                  </a:txBody>
                  <a:tcPr marL="8874" marR="8874" marT="88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874" marR="8874" marT="88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0,26</a:t>
                      </a:r>
                    </a:p>
                  </a:txBody>
                  <a:tcPr marL="8874" marR="8874" marT="88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60995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Licenciatura Interdisciplinar em Artes(EducaçãoArtística) - Licenciatura</a:t>
                      </a:r>
                    </a:p>
                  </a:txBody>
                  <a:tcPr marL="8874" marR="8874" marT="88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874" marR="8874" marT="88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0,26</a:t>
                      </a:r>
                    </a:p>
                  </a:txBody>
                  <a:tcPr marL="8874" marR="8874" marT="88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426965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Outro Curso de Formação Superior - Tecnológico</a:t>
                      </a:r>
                    </a:p>
                  </a:txBody>
                  <a:tcPr marL="8874" marR="8874" marT="88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874" marR="8874" marT="88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0,26</a:t>
                      </a:r>
                    </a:p>
                  </a:txBody>
                  <a:tcPr marL="8874" marR="8874" marT="88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406633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Artes Visuais - Bacharelado</a:t>
                      </a:r>
                    </a:p>
                  </a:txBody>
                  <a:tcPr marL="8874" marR="8874" marT="88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874" marR="8874" marT="88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0,26</a:t>
                      </a:r>
                    </a:p>
                  </a:txBody>
                  <a:tcPr marL="8874" marR="8874" marT="88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54146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Filosofia - Bacharelado</a:t>
                      </a:r>
                    </a:p>
                  </a:txBody>
                  <a:tcPr marL="8874" marR="8874" marT="88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874" marR="8874" marT="88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0,26</a:t>
                      </a:r>
                    </a:p>
                  </a:txBody>
                  <a:tcPr marL="8874" marR="8874" marT="88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406633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Licenciatura Intercultural Indígena - Licenciatura</a:t>
                      </a:r>
                    </a:p>
                  </a:txBody>
                  <a:tcPr marL="8874" marR="8874" marT="88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874" marR="8874" marT="88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0,13</a:t>
                      </a:r>
                    </a:p>
                  </a:txBody>
                  <a:tcPr marL="8874" marR="8874" marT="88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60995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Licenciatura para a Educação Profissional e Tecnológica - Licenciatura</a:t>
                      </a:r>
                    </a:p>
                  </a:txBody>
                  <a:tcPr marL="8874" marR="8874" marT="88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874" marR="8874" marT="88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0,13</a:t>
                      </a:r>
                    </a:p>
                  </a:txBody>
                  <a:tcPr marL="8874" marR="8874" marT="88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406633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Geografia - Bacharelado</a:t>
                      </a:r>
                    </a:p>
                  </a:txBody>
                  <a:tcPr marL="8874" marR="8874" marT="88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874" marR="8874" marT="88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0,13</a:t>
                      </a:r>
                    </a:p>
                  </a:txBody>
                  <a:tcPr marL="8874" marR="8874" marT="88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60995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Bacharelado Interdisciplinar Ciências da Saúde - Bacharelado</a:t>
                      </a:r>
                    </a:p>
                  </a:txBody>
                  <a:tcPr marL="8874" marR="8874" marT="88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874" marR="8874" marT="88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0,13</a:t>
                      </a:r>
                    </a:p>
                  </a:txBody>
                  <a:tcPr marL="8874" marR="8874" marT="88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33814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Administração - Bacharelado</a:t>
                      </a:r>
                    </a:p>
                  </a:txBody>
                  <a:tcPr marL="8874" marR="8874" marT="88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874" marR="8874" marT="88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0,13</a:t>
                      </a:r>
                    </a:p>
                  </a:txBody>
                  <a:tcPr marL="8874" marR="8874" marT="88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406633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Engenharia Mecânica - Bacharelado</a:t>
                      </a:r>
                    </a:p>
                  </a:txBody>
                  <a:tcPr marL="8874" marR="8874" marT="88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874" marR="8874" marT="88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0,13</a:t>
                      </a:r>
                    </a:p>
                  </a:txBody>
                  <a:tcPr marL="8874" marR="8874" marT="88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03317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Química - Bacharelado</a:t>
                      </a:r>
                    </a:p>
                  </a:txBody>
                  <a:tcPr marL="8874" marR="8874" marT="88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874" marR="8874" marT="88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0,13</a:t>
                      </a:r>
                    </a:p>
                  </a:txBody>
                  <a:tcPr marL="8874" marR="8874" marT="88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406633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Totais:</a:t>
                      </a:r>
                    </a:p>
                  </a:txBody>
                  <a:tcPr marL="8874" marR="8874" marT="88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779</a:t>
                      </a:r>
                    </a:p>
                  </a:txBody>
                  <a:tcPr marL="8874" marR="8874" marT="88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8874" marR="8874" marT="88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</a:tbl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63625-0B05-4A96-860D-1421E73CB37E}" type="slidenum">
              <a:rPr lang="pt-BR" smtClean="0"/>
              <a:pPr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5715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	</a:t>
            </a:r>
            <a:r>
              <a:rPr lang="pt-BR" sz="3600" dirty="0" smtClean="0"/>
              <a:t>Perfil sobre formação inicial </a:t>
            </a:r>
            <a:br>
              <a:rPr lang="pt-BR" sz="3600" dirty="0" smtClean="0"/>
            </a:br>
            <a:r>
              <a:rPr lang="pt-BR" sz="3600" dirty="0" smtClean="0"/>
              <a:t>das equipes das IES e </a:t>
            </a:r>
            <a:r>
              <a:rPr lang="pt-BR" sz="3600" dirty="0" err="1" smtClean="0"/>
              <a:t>Seducs</a:t>
            </a:r>
            <a:endParaRPr lang="pt-BR" sz="2700" dirty="0"/>
          </a:p>
        </p:txBody>
      </p:sp>
      <p:sp>
        <p:nvSpPr>
          <p:cNvPr id="4" name="Retângulo de cantos arredondados 3"/>
          <p:cNvSpPr/>
          <p:nvPr/>
        </p:nvSpPr>
        <p:spPr>
          <a:xfrm>
            <a:off x="467544" y="1484784"/>
            <a:ext cx="8280920" cy="518457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de cantos arredondados 4"/>
          <p:cNvSpPr/>
          <p:nvPr/>
        </p:nvSpPr>
        <p:spPr>
          <a:xfrm>
            <a:off x="791580" y="1700806"/>
            <a:ext cx="7632848" cy="4752529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pt-BR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pt-BR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ALGUMAS ANÁLISES:</a:t>
            </a:r>
          </a:p>
          <a:p>
            <a:endParaRPr lang="pt-BR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Dos 51 Coordenadores Gerais respondentes, 27,45%, ou 14 deles são formados em Pedagogia. Na sequência, foram registrados 03 grupos de 05 Coordenadores formados em História, Ciências Biológicas e Matemática.  Dos demais 15 têm formação em Licenciatura e 6 têm bacharelado.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Dos 74 Coordenadores Adjuntos o maior número, 20,27% ou seja 15 coordenadores adjuntos são formados em Pedagogia . Os demais são formados em cursos variados, sendo 47 em Licenciaturas e 12 em cursos de Bacharelado 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Dos 260 Formadores das IES, 63 ou 23,86% são formados em Pedagogia. Os demais registraram cursos variados, sendo em 146 em Licenciaturas e 51 em cursos de Bacharelado.</a:t>
            </a:r>
          </a:p>
          <a:p>
            <a:endParaRPr lang="pt-BR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pt-BR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63625-0B05-4A96-860D-1421E73CB37E}" type="slidenum">
              <a:rPr lang="pt-BR" smtClean="0"/>
              <a:pPr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505730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	</a:t>
            </a:r>
            <a:r>
              <a:rPr lang="pt-BR" sz="3600" dirty="0" smtClean="0"/>
              <a:t>Perfil sobre formação inicial </a:t>
            </a:r>
            <a:br>
              <a:rPr lang="pt-BR" sz="3600" dirty="0" smtClean="0"/>
            </a:br>
            <a:r>
              <a:rPr lang="pt-BR" sz="3600" dirty="0" smtClean="0"/>
              <a:t>das equipes das IES e </a:t>
            </a:r>
            <a:r>
              <a:rPr lang="pt-BR" sz="3600" dirty="0" err="1" smtClean="0"/>
              <a:t>Seduc</a:t>
            </a:r>
            <a:endParaRPr lang="pt-BR" sz="2700" dirty="0"/>
          </a:p>
        </p:txBody>
      </p:sp>
      <p:sp>
        <p:nvSpPr>
          <p:cNvPr id="4" name="Retângulo de cantos arredondados 3"/>
          <p:cNvSpPr/>
          <p:nvPr/>
        </p:nvSpPr>
        <p:spPr>
          <a:xfrm>
            <a:off x="467544" y="1484784"/>
            <a:ext cx="8280920" cy="518457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de cantos arredondados 4"/>
          <p:cNvSpPr/>
          <p:nvPr/>
        </p:nvSpPr>
        <p:spPr>
          <a:xfrm>
            <a:off x="899592" y="1484784"/>
            <a:ext cx="7632848" cy="4752529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pt-BR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pt-BR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ALGUMAS ANÁLISES:</a:t>
            </a:r>
          </a:p>
          <a:p>
            <a:endParaRPr lang="pt-BR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Dos 226 Supervisores, 71 ou seja 31% </a:t>
            </a:r>
            <a:r>
              <a:rPr lang="pt-BR" dirty="0" smtClean="0">
                <a:solidFill>
                  <a:srgbClr val="4BACC6">
                    <a:lumMod val="75000"/>
                  </a:srgbClr>
                </a:solidFill>
              </a:rPr>
              <a:t>são </a:t>
            </a:r>
            <a:r>
              <a:rPr lang="pt-BR" dirty="0">
                <a:solidFill>
                  <a:srgbClr val="4BACC6">
                    <a:lumMod val="75000"/>
                  </a:srgbClr>
                </a:solidFill>
              </a:rPr>
              <a:t>formados em Pedagogia. Na sequência, foram registrados </a:t>
            </a:r>
            <a:r>
              <a:rPr lang="pt-BR" dirty="0" smtClean="0">
                <a:solidFill>
                  <a:srgbClr val="4BACC6">
                    <a:lumMod val="75000"/>
                  </a:srgbClr>
                </a:solidFill>
              </a:rPr>
              <a:t>02 </a:t>
            </a:r>
            <a:r>
              <a:rPr lang="pt-BR" dirty="0">
                <a:solidFill>
                  <a:srgbClr val="4BACC6">
                    <a:lumMod val="75000"/>
                  </a:srgbClr>
                </a:solidFill>
              </a:rPr>
              <a:t>grupos de </a:t>
            </a:r>
            <a:r>
              <a:rPr lang="pt-BR" dirty="0" smtClean="0">
                <a:solidFill>
                  <a:srgbClr val="4BACC6">
                    <a:lumMod val="75000"/>
                  </a:srgbClr>
                </a:solidFill>
              </a:rPr>
              <a:t>18 Supervisores </a:t>
            </a:r>
            <a:r>
              <a:rPr lang="pt-BR" dirty="0">
                <a:solidFill>
                  <a:srgbClr val="4BACC6">
                    <a:lumMod val="75000"/>
                  </a:srgbClr>
                </a:solidFill>
              </a:rPr>
              <a:t>formados em </a:t>
            </a:r>
            <a:r>
              <a:rPr lang="pt-BR" dirty="0" smtClean="0">
                <a:solidFill>
                  <a:srgbClr val="4BACC6">
                    <a:lumMod val="75000"/>
                  </a:srgbClr>
                </a:solidFill>
              </a:rPr>
              <a:t>História e Matemática</a:t>
            </a:r>
            <a:r>
              <a:rPr lang="pt-BR" dirty="0">
                <a:solidFill>
                  <a:srgbClr val="4BACC6">
                    <a:lumMod val="75000"/>
                  </a:srgbClr>
                </a:solidFill>
              </a:rPr>
              <a:t>.  Dos demais </a:t>
            </a:r>
            <a:r>
              <a:rPr lang="pt-BR" dirty="0" smtClean="0">
                <a:solidFill>
                  <a:srgbClr val="4BACC6">
                    <a:lumMod val="75000"/>
                  </a:srgbClr>
                </a:solidFill>
              </a:rPr>
              <a:t>100 têm </a:t>
            </a:r>
            <a:r>
              <a:rPr lang="pt-BR" dirty="0">
                <a:solidFill>
                  <a:srgbClr val="4BACC6">
                    <a:lumMod val="75000"/>
                  </a:srgbClr>
                </a:solidFill>
              </a:rPr>
              <a:t>formação em Licenciatura e </a:t>
            </a:r>
            <a:r>
              <a:rPr lang="pt-BR" dirty="0" smtClean="0">
                <a:solidFill>
                  <a:srgbClr val="4BACC6">
                    <a:lumMod val="75000"/>
                  </a:srgbClr>
                </a:solidFill>
              </a:rPr>
              <a:t>19 </a:t>
            </a:r>
            <a:r>
              <a:rPr lang="pt-BR" dirty="0">
                <a:solidFill>
                  <a:srgbClr val="4BACC6">
                    <a:lumMod val="75000"/>
                  </a:srgbClr>
                </a:solidFill>
              </a:rPr>
              <a:t>têm bacharelado.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4BACC6">
                    <a:lumMod val="75000"/>
                  </a:srgbClr>
                </a:solidFill>
              </a:rPr>
              <a:t>Dos </a:t>
            </a:r>
            <a:r>
              <a:rPr lang="pt-BR" dirty="0" smtClean="0">
                <a:solidFill>
                  <a:srgbClr val="4BACC6">
                    <a:lumMod val="75000"/>
                  </a:srgbClr>
                </a:solidFill>
              </a:rPr>
              <a:t>779 </a:t>
            </a:r>
            <a:r>
              <a:rPr lang="pt-BR" dirty="0">
                <a:solidFill>
                  <a:srgbClr val="4BACC6">
                    <a:lumMod val="75000"/>
                  </a:srgbClr>
                </a:solidFill>
              </a:rPr>
              <a:t>Formadores </a:t>
            </a:r>
            <a:r>
              <a:rPr lang="pt-BR" dirty="0" smtClean="0">
                <a:solidFill>
                  <a:srgbClr val="4BACC6">
                    <a:lumMod val="75000"/>
                  </a:srgbClr>
                </a:solidFill>
              </a:rPr>
              <a:t>Regionais, 232 </a:t>
            </a:r>
            <a:r>
              <a:rPr lang="pt-BR" dirty="0">
                <a:solidFill>
                  <a:srgbClr val="4BACC6">
                    <a:lumMod val="75000"/>
                  </a:srgbClr>
                </a:solidFill>
              </a:rPr>
              <a:t>ou </a:t>
            </a:r>
            <a:r>
              <a:rPr lang="pt-BR" dirty="0" smtClean="0">
                <a:solidFill>
                  <a:srgbClr val="4BACC6">
                    <a:lumMod val="75000"/>
                  </a:srgbClr>
                </a:solidFill>
              </a:rPr>
              <a:t>29,74% </a:t>
            </a:r>
            <a:r>
              <a:rPr lang="pt-BR" dirty="0">
                <a:solidFill>
                  <a:srgbClr val="4BACC6">
                    <a:lumMod val="75000"/>
                  </a:srgbClr>
                </a:solidFill>
              </a:rPr>
              <a:t>são formados em Pedagogia. Os demais registraram cursos variados, sendo </a:t>
            </a:r>
            <a:r>
              <a:rPr lang="pt-BR" dirty="0" smtClean="0">
                <a:solidFill>
                  <a:srgbClr val="4BACC6">
                    <a:lumMod val="75000"/>
                  </a:srgbClr>
                </a:solidFill>
              </a:rPr>
              <a:t>em 146 </a:t>
            </a:r>
            <a:r>
              <a:rPr lang="pt-BR" dirty="0">
                <a:solidFill>
                  <a:srgbClr val="4BACC6">
                    <a:lumMod val="75000"/>
                  </a:srgbClr>
                </a:solidFill>
              </a:rPr>
              <a:t>em Licenciaturas e 51 em cursos de Bacharelado.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  Em todos os perfis das equipes das IES e </a:t>
            </a:r>
            <a:r>
              <a:rPr lang="pt-BR" dirty="0" err="1" smtClean="0">
                <a:solidFill>
                  <a:schemeClr val="accent5">
                    <a:lumMod val="75000"/>
                  </a:schemeClr>
                </a:solidFill>
              </a:rPr>
              <a:t>Seduc</a:t>
            </a: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 o curso que tem maior registro e aparece como o primeiro é o de Pedagogia.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Em todos os perfis aparecem profissionais sem formação em cursos de Licenciatura. 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pt-BR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63625-0B05-4A96-860D-1421E73CB37E}" type="slidenum">
              <a:rPr lang="pt-BR" smtClean="0"/>
              <a:pPr/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096971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859216" cy="648072"/>
          </a:xfrm>
        </p:spPr>
        <p:txBody>
          <a:bodyPr>
            <a:normAutofit/>
          </a:bodyPr>
          <a:lstStyle/>
          <a:p>
            <a:r>
              <a:rPr lang="pt-BR" sz="3200" dirty="0" smtClean="0"/>
              <a:t>Perfil – Formação </a:t>
            </a:r>
            <a:r>
              <a:rPr lang="pt-BR" sz="3600" dirty="0" smtClean="0"/>
              <a:t>– </a:t>
            </a:r>
            <a:r>
              <a:rPr lang="pt-BR" sz="2800" dirty="0" smtClean="0"/>
              <a:t>Orientador de Estudos</a:t>
            </a:r>
            <a:endParaRPr lang="pt-BR" sz="28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4522" y="6430963"/>
            <a:ext cx="179863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94554239"/>
              </p:ext>
            </p:extLst>
          </p:nvPr>
        </p:nvGraphicFramePr>
        <p:xfrm>
          <a:off x="251520" y="908720"/>
          <a:ext cx="2808312" cy="5711854"/>
        </p:xfrm>
        <a:graphic>
          <a:graphicData uri="http://schemas.openxmlformats.org/drawingml/2006/table">
            <a:tbl>
              <a:tblPr/>
              <a:tblGrid>
                <a:gridCol w="1771397"/>
                <a:gridCol w="590466"/>
                <a:gridCol w="446449"/>
              </a:tblGrid>
              <a:tr h="312425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FORMAÇÃO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59C"/>
                    </a:solidFill>
                  </a:tcPr>
                </a:tc>
              </a:tr>
              <a:tr h="312425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Pedagogia - Licenciatura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2940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25,13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</a:tr>
              <a:tr h="531122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Letras - Língua Portuguesa e Estrangeira - Licenciatura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10,82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428204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Letras - Língua Portuguesa - Licenciatura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1199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História - Licenciatura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7,68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312425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Matemática - Licenciatura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7,36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</a:tr>
              <a:tr h="335647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Ciências Biológicas - Licenciatura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6,56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312425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Geografia - Licenciatura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6,17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</a:tr>
              <a:tr h="407655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Outro Curso de Formação Superior - Licenciatura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312425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Educação Física - Licenciatura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</a:tr>
              <a:tr h="312425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Química - Licenciatura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312425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Matemática - Bacharelado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</a:tr>
              <a:tr h="430877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Letras - Língua Estrangeira - Licenciatura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312425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Filosofia - Licenciatura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</a:tr>
              <a:tr h="263639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História - Bacharelado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63639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Física - Licenciatura</a:t>
                      </a:r>
                    </a:p>
                  </a:txBody>
                  <a:tcPr marL="7684" marR="7684" marT="76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1,19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3639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Ciências Sociais - Licenciatura</a:t>
                      </a:r>
                    </a:p>
                  </a:txBody>
                  <a:tcPr marL="7684" marR="7684" marT="76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0,91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31566508"/>
              </p:ext>
            </p:extLst>
          </p:nvPr>
        </p:nvGraphicFramePr>
        <p:xfrm>
          <a:off x="3275856" y="908720"/>
          <a:ext cx="2304256" cy="5688631"/>
        </p:xfrm>
        <a:graphic>
          <a:graphicData uri="http://schemas.openxmlformats.org/drawingml/2006/table">
            <a:tbl>
              <a:tblPr/>
              <a:tblGrid>
                <a:gridCol w="1368152"/>
                <a:gridCol w="504056"/>
                <a:gridCol w="432048"/>
              </a:tblGrid>
              <a:tr h="566989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Pedagogia(Ciências da Educação) - Bacharelado</a:t>
                      </a:r>
                    </a:p>
                  </a:txBody>
                  <a:tcPr marL="7684" marR="7684" marT="76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0,89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419993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Letras - Língua Portuguesa - Bacharelado</a:t>
                      </a:r>
                    </a:p>
                  </a:txBody>
                  <a:tcPr marL="7684" marR="7684" marT="76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419993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Artes Visuais - Licenciatura</a:t>
                      </a:r>
                    </a:p>
                  </a:txBody>
                  <a:tcPr marL="7684" marR="7684" marT="76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0,69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598488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Letras - Língua Portuguesa e Estrangeira - Bacharelado</a:t>
                      </a:r>
                    </a:p>
                  </a:txBody>
                  <a:tcPr marL="7684" marR="7684" marT="76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0,57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461991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Ciências Biológicas - Bacharelado</a:t>
                      </a:r>
                    </a:p>
                  </a:txBody>
                  <a:tcPr marL="7684" marR="7684" marT="76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0,46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419993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Ciências Naturais - Licenciatura</a:t>
                      </a:r>
                    </a:p>
                  </a:txBody>
                  <a:tcPr marL="7684" marR="7684" marT="76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0,46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56994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Filosofia - Bacharelado</a:t>
                      </a:r>
                    </a:p>
                  </a:txBody>
                  <a:tcPr marL="7684" marR="7684" marT="76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0,38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419993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Outro Curso de Formação Superior - Bacharelado</a:t>
                      </a:r>
                    </a:p>
                  </a:txBody>
                  <a:tcPr marL="7684" marR="7684" marT="76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0,38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419993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Ciências Sociais - Bacharelado</a:t>
                      </a:r>
                    </a:p>
                  </a:txBody>
                  <a:tcPr marL="7684" marR="7684" marT="76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0,37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839985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Licenciatura Interdisciplinar em Ciências Humanas - Licenciatura</a:t>
                      </a:r>
                    </a:p>
                  </a:txBody>
                  <a:tcPr marL="7684" marR="7684" marT="76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0,36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419993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Ciência da Terra - Licenciatura</a:t>
                      </a:r>
                    </a:p>
                  </a:txBody>
                  <a:tcPr marL="7684" marR="7684" marT="76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0,32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344226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Artes Visuais - Bacharelado</a:t>
                      </a:r>
                    </a:p>
                  </a:txBody>
                  <a:tcPr marL="7684" marR="7684" marT="76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0,27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32546051"/>
              </p:ext>
            </p:extLst>
          </p:nvPr>
        </p:nvGraphicFramePr>
        <p:xfrm>
          <a:off x="5789566" y="980728"/>
          <a:ext cx="3129912" cy="5170734"/>
        </p:xfrm>
        <a:graphic>
          <a:graphicData uri="http://schemas.openxmlformats.org/drawingml/2006/table">
            <a:tbl>
              <a:tblPr/>
              <a:tblGrid>
                <a:gridCol w="1998967"/>
                <a:gridCol w="482873"/>
                <a:gridCol w="648072"/>
              </a:tblGrid>
              <a:tr h="702077">
                <a:tc>
                  <a:txBody>
                    <a:bodyPr/>
                    <a:lstStyle/>
                    <a:p>
                      <a:pPr algn="l" fontAlgn="t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Licenciatura Interdisciplinar em Artes(</a:t>
                      </a:r>
                      <a:r>
                        <a:rPr lang="pt-B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EducaçãoArtística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 - Licenciatura</a:t>
                      </a:r>
                    </a:p>
                  </a:txBody>
                  <a:tcPr marL="9429" marR="9429" marT="9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429" marR="9429" marT="9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9429" marR="9429" marT="9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34026">
                <a:tc>
                  <a:txBody>
                    <a:bodyPr/>
                    <a:lstStyle/>
                    <a:p>
                      <a:pPr algn="l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Química - Bacharelado</a:t>
                      </a:r>
                    </a:p>
                  </a:txBody>
                  <a:tcPr marL="9429" marR="9429" marT="9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429" marR="9429" marT="9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0,17</a:t>
                      </a:r>
                    </a:p>
                  </a:txBody>
                  <a:tcPr marL="9429" marR="9429" marT="9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34026">
                <a:tc>
                  <a:txBody>
                    <a:bodyPr/>
                    <a:lstStyle/>
                    <a:p>
                      <a:pPr algn="l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Física - Bacharelado</a:t>
                      </a:r>
                    </a:p>
                  </a:txBody>
                  <a:tcPr marL="9429" marR="9429" marT="9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429" marR="9429" marT="9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0,14</a:t>
                      </a:r>
                    </a:p>
                  </a:txBody>
                  <a:tcPr marL="9429" marR="9429" marT="9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 algn="l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Bacharelado Interdisciplinar Ciências Humanas - Bacharelado</a:t>
                      </a:r>
                    </a:p>
                  </a:txBody>
                  <a:tcPr marL="9429" marR="9429" marT="9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429" marR="9429" marT="9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0,14</a:t>
                      </a:r>
                    </a:p>
                  </a:txBody>
                  <a:tcPr marL="9429" marR="9429" marT="9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56189">
                <a:tc>
                  <a:txBody>
                    <a:bodyPr/>
                    <a:lstStyle/>
                    <a:p>
                      <a:pPr algn="l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Educação Religiosa - Licenciatura</a:t>
                      </a:r>
                    </a:p>
                  </a:txBody>
                  <a:tcPr marL="9429" marR="9429" marT="9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429" marR="9429" marT="9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0,13</a:t>
                      </a:r>
                    </a:p>
                  </a:txBody>
                  <a:tcPr marL="9429" marR="9429" marT="9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702077">
                <a:tc>
                  <a:txBody>
                    <a:bodyPr/>
                    <a:lstStyle/>
                    <a:p>
                      <a:pPr algn="l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Licenciatura para a Educação Profissional e Tecnológica - Licenciatura</a:t>
                      </a:r>
                    </a:p>
                  </a:txBody>
                  <a:tcPr marL="9429" marR="9429" marT="9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429" marR="9429" marT="9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0,11</a:t>
                      </a:r>
                    </a:p>
                  </a:txBody>
                  <a:tcPr marL="9429" marR="9429" marT="9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 algn="l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Letras - Língua Estrangeira - Bacharelado</a:t>
                      </a:r>
                    </a:p>
                  </a:txBody>
                  <a:tcPr marL="9429" marR="9429" marT="9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429" marR="9429" marT="9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0,11</a:t>
                      </a:r>
                    </a:p>
                  </a:txBody>
                  <a:tcPr marL="9429" marR="9429" marT="9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42039">
                <a:tc>
                  <a:txBody>
                    <a:bodyPr/>
                    <a:lstStyle/>
                    <a:p>
                      <a:pPr algn="l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Processos Escolares - Tecnológico</a:t>
                      </a:r>
                    </a:p>
                  </a:txBody>
                  <a:tcPr marL="9429" marR="9429" marT="9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429" marR="9429" marT="9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0,09</a:t>
                      </a:r>
                    </a:p>
                  </a:txBody>
                  <a:tcPr marL="9429" marR="9429" marT="9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34026">
                <a:tc>
                  <a:txBody>
                    <a:bodyPr/>
                    <a:lstStyle/>
                    <a:p>
                      <a:pPr algn="l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Informática - Licenciatura</a:t>
                      </a:r>
                    </a:p>
                  </a:txBody>
                  <a:tcPr marL="9429" marR="9429" marT="9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429" marR="9429" marT="9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0,09</a:t>
                      </a:r>
                    </a:p>
                  </a:txBody>
                  <a:tcPr marL="9429" marR="9429" marT="9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34026">
                <a:tc>
                  <a:txBody>
                    <a:bodyPr/>
                    <a:lstStyle/>
                    <a:p>
                      <a:pPr algn="l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Educação Física - Bacharelado</a:t>
                      </a:r>
                    </a:p>
                  </a:txBody>
                  <a:tcPr marL="9429" marR="9429" marT="9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429" marR="9429" marT="9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0,08</a:t>
                      </a:r>
                    </a:p>
                  </a:txBody>
                  <a:tcPr marL="9429" marR="9429" marT="9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algn="l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Licenciatura Intercultural Indígena - Licenciatura</a:t>
                      </a:r>
                    </a:p>
                  </a:txBody>
                  <a:tcPr marL="9429" marR="9429" marT="9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429" marR="9429" marT="9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0,08</a:t>
                      </a:r>
                    </a:p>
                  </a:txBody>
                  <a:tcPr marL="9429" marR="9429" marT="9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Outro Curso de Formação Superior - Tecnológico</a:t>
                      </a:r>
                    </a:p>
                  </a:txBody>
                  <a:tcPr marL="9429" marR="9429" marT="9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429" marR="9429" marT="9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0,08</a:t>
                      </a:r>
                    </a:p>
                  </a:txBody>
                  <a:tcPr marL="9429" marR="9429" marT="9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34026">
                <a:tc>
                  <a:txBody>
                    <a:bodyPr/>
                    <a:lstStyle/>
                    <a:p>
                      <a:pPr algn="l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Administração - Bacharelado</a:t>
                      </a:r>
                    </a:p>
                  </a:txBody>
                  <a:tcPr marL="9429" marR="9429" marT="9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429" marR="9429" marT="9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0,07</a:t>
                      </a:r>
                    </a:p>
                  </a:txBody>
                  <a:tcPr marL="9429" marR="9429" marT="9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34026">
                <a:tc>
                  <a:txBody>
                    <a:bodyPr/>
                    <a:lstStyle/>
                    <a:p>
                      <a:pPr algn="l" fontAlgn="t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Teatro - Licenciatura</a:t>
                      </a:r>
                    </a:p>
                  </a:txBody>
                  <a:tcPr marL="9429" marR="9429" marT="9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429" marR="9429" marT="9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0,06</a:t>
                      </a:r>
                    </a:p>
                  </a:txBody>
                  <a:tcPr marL="9429" marR="9429" marT="9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</a:tbl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63625-0B05-4A96-860D-1421E73CB37E}" type="slidenum">
              <a:rPr lang="pt-BR" smtClean="0"/>
              <a:pPr/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602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163" y="69850"/>
            <a:ext cx="8828087" cy="671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63625-0B05-4A96-860D-1421E73CB37E}" type="slidenum">
              <a:rPr lang="pt-BR" smtClean="0"/>
              <a:pPr/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112818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859216" cy="648072"/>
          </a:xfrm>
        </p:spPr>
        <p:txBody>
          <a:bodyPr>
            <a:normAutofit/>
          </a:bodyPr>
          <a:lstStyle/>
          <a:p>
            <a:r>
              <a:rPr lang="pt-BR" sz="3200" dirty="0" smtClean="0"/>
              <a:t>Perfil – Formação </a:t>
            </a:r>
            <a:r>
              <a:rPr lang="pt-BR" sz="3600" dirty="0" smtClean="0"/>
              <a:t>– </a:t>
            </a:r>
            <a:r>
              <a:rPr lang="pt-BR" sz="3100" dirty="0" smtClean="0"/>
              <a:t>Coordenador Pedagógico</a:t>
            </a:r>
            <a:endParaRPr lang="pt-BR" sz="31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37858" y="6309320"/>
            <a:ext cx="179863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27176816"/>
              </p:ext>
            </p:extLst>
          </p:nvPr>
        </p:nvGraphicFramePr>
        <p:xfrm>
          <a:off x="683567" y="908720"/>
          <a:ext cx="3600401" cy="5311425"/>
        </p:xfrm>
        <a:graphic>
          <a:graphicData uri="http://schemas.openxmlformats.org/drawingml/2006/table">
            <a:tbl>
              <a:tblPr/>
              <a:tblGrid>
                <a:gridCol w="1872209"/>
                <a:gridCol w="637785"/>
                <a:gridCol w="1090407"/>
              </a:tblGrid>
              <a:tr h="171674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FORMAÇÃO</a:t>
                      </a:r>
                    </a:p>
                  </a:txBody>
                  <a:tcPr marL="7493" marR="7493" marT="74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 </a:t>
                      </a:r>
                    </a:p>
                  </a:txBody>
                  <a:tcPr marL="7493" marR="7493" marT="74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7493" marR="7493" marT="74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</a:tr>
              <a:tr h="171674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Pedagogia - Licenciatura</a:t>
                      </a:r>
                    </a:p>
                  </a:txBody>
                  <a:tcPr marL="7493" marR="7493" marT="74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2811</a:t>
                      </a: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51,59</a:t>
                      </a: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4335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Letras - Língua Portuguesa - Licenciatura</a:t>
                      </a:r>
                    </a:p>
                  </a:txBody>
                  <a:tcPr marL="7493" marR="7493" marT="74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331</a:t>
                      </a: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6,07</a:t>
                      </a: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393422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Letras - Língua Portuguesa e Estrangeira - Licenciatura</a:t>
                      </a:r>
                    </a:p>
                  </a:txBody>
                  <a:tcPr marL="7493" marR="7493" marT="74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330</a:t>
                      </a: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6,06</a:t>
                      </a: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História - Licenciatura</a:t>
                      </a:r>
                    </a:p>
                  </a:txBody>
                  <a:tcPr marL="7493" marR="7493" marT="74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241</a:t>
                      </a: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4,42</a:t>
                      </a: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74679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Matemática - Licenciatura</a:t>
                      </a:r>
                    </a:p>
                  </a:txBody>
                  <a:tcPr marL="7493" marR="7493" marT="74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222</a:t>
                      </a: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4,07</a:t>
                      </a: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73393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Outro Curso de Formação Superior - Licenciatura</a:t>
                      </a:r>
                    </a:p>
                  </a:txBody>
                  <a:tcPr marL="7493" marR="7493" marT="7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215</a:t>
                      </a: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3,95</a:t>
                      </a: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Geografia - Licenciatura</a:t>
                      </a:r>
                    </a:p>
                  </a:txBody>
                  <a:tcPr marL="7493" marR="7493" marT="74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207</a:t>
                      </a: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3,8</a:t>
                      </a: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Ciências Biológicas - Licenciatura</a:t>
                      </a:r>
                    </a:p>
                  </a:txBody>
                  <a:tcPr marL="7493" marR="7493" marT="74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170</a:t>
                      </a: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3,12</a:t>
                      </a: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34335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Educação Física - Licenciatura</a:t>
                      </a:r>
                    </a:p>
                  </a:txBody>
                  <a:tcPr marL="7493" marR="7493" marT="74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</a:t>
                      </a: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2,06</a:t>
                      </a: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4335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Pedagogia(Ciências da Educação) - Bacharelado</a:t>
                      </a:r>
                    </a:p>
                  </a:txBody>
                  <a:tcPr marL="7493" marR="7493" marT="74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</a:t>
                      </a: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2,02</a:t>
                      </a: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83263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Matemática - Bacharelado</a:t>
                      </a:r>
                    </a:p>
                  </a:txBody>
                  <a:tcPr marL="7493" marR="7493" marT="7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1,01</a:t>
                      </a: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4335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Letras - Língua Estrangeira - Licenciatura</a:t>
                      </a:r>
                    </a:p>
                  </a:txBody>
                  <a:tcPr marL="7493" marR="7493" marT="74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0,97</a:t>
                      </a: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71674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Química - Licenciatura</a:t>
                      </a:r>
                    </a:p>
                  </a:txBody>
                  <a:tcPr marL="7493" marR="7493" marT="74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0,95</a:t>
                      </a: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171674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Filosofia - Licenciatura</a:t>
                      </a:r>
                    </a:p>
                  </a:txBody>
                  <a:tcPr marL="7493" marR="7493" marT="74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0,72</a:t>
                      </a: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71674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História - Bacharelado</a:t>
                      </a:r>
                    </a:p>
                  </a:txBody>
                  <a:tcPr marL="7493" marR="7493" marT="74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0,62</a:t>
                      </a: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4335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Ciências Naturais - Licenciatura</a:t>
                      </a:r>
                    </a:p>
                  </a:txBody>
                  <a:tcPr marL="7493" marR="7493" marT="74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0,61</a:t>
                      </a: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403436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Outro Curso de Formação Superior - Bacharelado</a:t>
                      </a:r>
                    </a:p>
                  </a:txBody>
                  <a:tcPr marL="7493" marR="7493" marT="7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0,59</a:t>
                      </a: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85220084"/>
              </p:ext>
            </p:extLst>
          </p:nvPr>
        </p:nvGraphicFramePr>
        <p:xfrm>
          <a:off x="4860032" y="908720"/>
          <a:ext cx="3456384" cy="5329231"/>
        </p:xfrm>
        <a:graphic>
          <a:graphicData uri="http://schemas.openxmlformats.org/drawingml/2006/table">
            <a:tbl>
              <a:tblPr/>
              <a:tblGrid>
                <a:gridCol w="2139668"/>
                <a:gridCol w="658358"/>
                <a:gridCol w="658358"/>
              </a:tblGrid>
              <a:tr h="317651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Letras - Língua Portuguesa - Bacharelado</a:t>
                      </a:r>
                    </a:p>
                  </a:txBody>
                  <a:tcPr marL="6745" marR="6745" marT="67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6745" marR="6745" marT="67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0,59</a:t>
                      </a:r>
                    </a:p>
                  </a:txBody>
                  <a:tcPr marL="6745" marR="6745" marT="67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58825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Física - Licenciatura</a:t>
                      </a:r>
                    </a:p>
                  </a:txBody>
                  <a:tcPr marL="6745" marR="6745" marT="67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6745" marR="6745" marT="67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0,57</a:t>
                      </a:r>
                    </a:p>
                  </a:txBody>
                  <a:tcPr marL="6745" marR="6745" marT="67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405005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Licenciatura Interdisciplinar em Ciências Humanas - Licenciatura</a:t>
                      </a:r>
                    </a:p>
                  </a:txBody>
                  <a:tcPr marL="6745" marR="6745" marT="67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6745" marR="6745" marT="67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6745" marR="6745" marT="67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30971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Ciências Sociais - Licenciatura</a:t>
                      </a:r>
                    </a:p>
                  </a:txBody>
                  <a:tcPr marL="6745" marR="6745" marT="67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6745" marR="6745" marT="67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0,48</a:t>
                      </a:r>
                    </a:p>
                  </a:txBody>
                  <a:tcPr marL="6745" marR="6745" marT="67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158825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Artes Visuais - Licenciatura</a:t>
                      </a:r>
                    </a:p>
                  </a:txBody>
                  <a:tcPr marL="6745" marR="6745" marT="67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6745" marR="6745" marT="67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0,46</a:t>
                      </a:r>
                    </a:p>
                  </a:txBody>
                  <a:tcPr marL="6745" marR="6745" marT="67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5412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Filosofia - Bacharelado</a:t>
                      </a:r>
                    </a:p>
                  </a:txBody>
                  <a:tcPr marL="6745" marR="6745" marT="67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6745" marR="6745" marT="67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0,35</a:t>
                      </a:r>
                    </a:p>
                  </a:txBody>
                  <a:tcPr marL="6745" marR="6745" marT="67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85886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Ciências Sociais - Bacharelado</a:t>
                      </a:r>
                    </a:p>
                  </a:txBody>
                  <a:tcPr marL="6745" marR="6745" marT="67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6745" marR="6745" marT="67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0,35</a:t>
                      </a:r>
                    </a:p>
                  </a:txBody>
                  <a:tcPr marL="6745" marR="6745" marT="67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62062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Ciências Biológicas - Bacharelado</a:t>
                      </a:r>
                    </a:p>
                  </a:txBody>
                  <a:tcPr marL="6745" marR="6745" marT="67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6745" marR="6745" marT="67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0,31</a:t>
                      </a:r>
                    </a:p>
                  </a:txBody>
                  <a:tcPr marL="6745" marR="6745" marT="67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476476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Licenciatura Interdisciplinar em Artes(EducaçãoArtística) - Licenciatura</a:t>
                      </a:r>
                    </a:p>
                  </a:txBody>
                  <a:tcPr marL="6745" marR="6745" marT="67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6745" marR="6745" marT="67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0,28</a:t>
                      </a:r>
                    </a:p>
                  </a:txBody>
                  <a:tcPr marL="6745" marR="6745" marT="67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317651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Letras - Língua Portuguesa e Estrangeira - Bacharelado</a:t>
                      </a:r>
                    </a:p>
                  </a:txBody>
                  <a:tcPr marL="6745" marR="6745" marT="67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6745" marR="6745" marT="67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0,22</a:t>
                      </a:r>
                    </a:p>
                  </a:txBody>
                  <a:tcPr marL="6745" marR="6745" marT="67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17651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Outro Curso de Formação Superior - Tecnológico</a:t>
                      </a:r>
                    </a:p>
                  </a:txBody>
                  <a:tcPr marL="6745" marR="6745" marT="67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6745" marR="6745" marT="67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6745" marR="6745" marT="67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46179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Ciência da Terra - Licenciatura</a:t>
                      </a:r>
                    </a:p>
                  </a:txBody>
                  <a:tcPr marL="6745" marR="6745" marT="67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6745" marR="6745" marT="67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6745" marR="6745" marT="67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5412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Artes Visuais - Bacharelado</a:t>
                      </a:r>
                    </a:p>
                  </a:txBody>
                  <a:tcPr marL="6745" marR="6745" marT="67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6745" marR="6745" marT="67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0,15</a:t>
                      </a:r>
                    </a:p>
                  </a:txBody>
                  <a:tcPr marL="6745" marR="6745" marT="67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46179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Agronomia - Bacharelado</a:t>
                      </a:r>
                    </a:p>
                  </a:txBody>
                  <a:tcPr marL="6745" marR="6745" marT="67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6745" marR="6745" marT="67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0,15</a:t>
                      </a:r>
                    </a:p>
                  </a:txBody>
                  <a:tcPr marL="6745" marR="6745" marT="67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46179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Física - Bacharelado</a:t>
                      </a:r>
                    </a:p>
                  </a:txBody>
                  <a:tcPr marL="6745" marR="6745" marT="67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6745" marR="6745" marT="67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0,13</a:t>
                      </a:r>
                    </a:p>
                  </a:txBody>
                  <a:tcPr marL="6745" marR="6745" marT="67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317651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Licenciatura Intercultural Indígena - Licenciatura</a:t>
                      </a:r>
                    </a:p>
                  </a:txBody>
                  <a:tcPr marL="6745" marR="6745" marT="67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745" marR="6745" marT="67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0,11</a:t>
                      </a:r>
                    </a:p>
                  </a:txBody>
                  <a:tcPr marL="6745" marR="6745" marT="67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81181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Bacharelado Interdisciplinar Ciências Humanas - Bacharelado</a:t>
                      </a:r>
                    </a:p>
                  </a:txBody>
                  <a:tcPr marL="6745" marR="6745" marT="67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745" marR="6745" marT="67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0,09</a:t>
                      </a:r>
                    </a:p>
                  </a:txBody>
                  <a:tcPr marL="6745" marR="6745" marT="67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37324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Processos Escolares - Tecnológico</a:t>
                      </a:r>
                    </a:p>
                  </a:txBody>
                  <a:tcPr marL="6745" marR="6745" marT="67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745" marR="6745" marT="67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0,09</a:t>
                      </a:r>
                    </a:p>
                  </a:txBody>
                  <a:tcPr marL="6745" marR="6745" marT="67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63625-0B05-4A96-860D-1421E73CB37E}" type="slidenum">
              <a:rPr lang="pt-BR" smtClean="0"/>
              <a:pPr/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8844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859216" cy="648072"/>
          </a:xfrm>
        </p:spPr>
        <p:txBody>
          <a:bodyPr>
            <a:normAutofit/>
          </a:bodyPr>
          <a:lstStyle/>
          <a:p>
            <a:r>
              <a:rPr lang="pt-BR" sz="3200" dirty="0" smtClean="0"/>
              <a:t>Perfil – Formação </a:t>
            </a:r>
            <a:r>
              <a:rPr lang="pt-BR" sz="3600" dirty="0" smtClean="0"/>
              <a:t>– </a:t>
            </a:r>
            <a:r>
              <a:rPr lang="pt-BR" sz="3100" dirty="0" smtClean="0"/>
              <a:t>Coordenador Pedagógico</a:t>
            </a:r>
            <a:endParaRPr lang="pt-BR" sz="31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37858" y="6309320"/>
            <a:ext cx="179863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58839615"/>
              </p:ext>
            </p:extLst>
          </p:nvPr>
        </p:nvGraphicFramePr>
        <p:xfrm>
          <a:off x="479823" y="1091876"/>
          <a:ext cx="3716732" cy="5217443"/>
        </p:xfrm>
        <a:graphic>
          <a:graphicData uri="http://schemas.openxmlformats.org/drawingml/2006/table">
            <a:tbl>
              <a:tblPr/>
              <a:tblGrid>
                <a:gridCol w="2435993"/>
                <a:gridCol w="612563"/>
                <a:gridCol w="668176"/>
              </a:tblGrid>
              <a:tr h="425382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Letras - Língua Estrangeira - Bacharelado</a:t>
                      </a:r>
                    </a:p>
                  </a:txBody>
                  <a:tcPr marL="7531" marR="7531" marT="75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7531" marR="7531" marT="75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0,09</a:t>
                      </a:r>
                    </a:p>
                  </a:txBody>
                  <a:tcPr marL="7531" marR="7531" marT="75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77801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Educação Religiosa - Licenciatura</a:t>
                      </a:r>
                    </a:p>
                  </a:txBody>
                  <a:tcPr marL="7531" marR="7531" marT="75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7531" marR="7531" marT="75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0,09</a:t>
                      </a:r>
                    </a:p>
                  </a:txBody>
                  <a:tcPr marL="7531" marR="7531" marT="75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73625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Direito - Bacharelado</a:t>
                      </a:r>
                    </a:p>
                  </a:txBody>
                  <a:tcPr marL="7531" marR="7531" marT="75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7531" marR="7531" marT="75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0,09</a:t>
                      </a:r>
                    </a:p>
                  </a:txBody>
                  <a:tcPr marL="7531" marR="7531" marT="75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173625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Teatro - Licenciatura</a:t>
                      </a:r>
                    </a:p>
                  </a:txBody>
                  <a:tcPr marL="7531" marR="7531" marT="75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7531" marR="7531" marT="75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0,09</a:t>
                      </a:r>
                    </a:p>
                  </a:txBody>
                  <a:tcPr marL="7531" marR="7531" marT="75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73625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Química - Bacharelado</a:t>
                      </a:r>
                    </a:p>
                  </a:txBody>
                  <a:tcPr marL="7531" marR="7531" marT="75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7531" marR="7531" marT="75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0,07</a:t>
                      </a:r>
                    </a:p>
                  </a:txBody>
                  <a:tcPr marL="7531" marR="7531" marT="75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47251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Ciências Econômicas - Bacharelado</a:t>
                      </a:r>
                    </a:p>
                  </a:txBody>
                  <a:tcPr marL="7531" marR="7531" marT="75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7531" marR="7531" marT="75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0,07</a:t>
                      </a:r>
                    </a:p>
                  </a:txBody>
                  <a:tcPr marL="7531" marR="7531" marT="75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73625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Nutrição - Bacharelado</a:t>
                      </a:r>
                    </a:p>
                  </a:txBody>
                  <a:tcPr marL="7531" marR="7531" marT="75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7531" marR="7531" marT="75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0,07</a:t>
                      </a:r>
                    </a:p>
                  </a:txBody>
                  <a:tcPr marL="7531" marR="7531" marT="75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590327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Licenciatura para a Educação Profissional e Tecnológica - Licenciatura</a:t>
                      </a:r>
                    </a:p>
                  </a:txBody>
                  <a:tcPr marL="7531" marR="7531" marT="75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7531" marR="7531" marT="75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0,07</a:t>
                      </a:r>
                    </a:p>
                  </a:txBody>
                  <a:tcPr marL="7531" marR="7531" marT="75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86482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Educação Física - Bacharelado</a:t>
                      </a:r>
                    </a:p>
                  </a:txBody>
                  <a:tcPr marL="7531" marR="7531" marT="75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7531" marR="7531" marT="75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0,06</a:t>
                      </a:r>
                    </a:p>
                  </a:txBody>
                  <a:tcPr marL="7531" marR="7531" marT="75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173625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Psicologia - Bacharelado</a:t>
                      </a:r>
                    </a:p>
                  </a:txBody>
                  <a:tcPr marL="7531" marR="7531" marT="75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7531" marR="7531" marT="75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0,06</a:t>
                      </a:r>
                    </a:p>
                  </a:txBody>
                  <a:tcPr marL="7531" marR="7531" marT="75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451426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Licenciatura Interdisciplinar em Educação no Campo - Licenciatura</a:t>
                      </a:r>
                    </a:p>
                  </a:txBody>
                  <a:tcPr marL="7531" marR="7531" marT="75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531" marR="7531" marT="75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0,04</a:t>
                      </a:r>
                    </a:p>
                  </a:txBody>
                  <a:tcPr marL="7531" marR="7531" marT="75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12526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Administração - Bacharelado</a:t>
                      </a:r>
                    </a:p>
                  </a:txBody>
                  <a:tcPr marL="7531" marR="7531" marT="75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531" marR="7531" marT="75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0,04</a:t>
                      </a:r>
                    </a:p>
                  </a:txBody>
                  <a:tcPr marL="7531" marR="7531" marT="75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51757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Teatro - Bacharelado</a:t>
                      </a:r>
                    </a:p>
                  </a:txBody>
                  <a:tcPr marL="7531" marR="7531" marT="75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531" marR="7531" marT="75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0,04</a:t>
                      </a:r>
                    </a:p>
                  </a:txBody>
                  <a:tcPr marL="7531" marR="7531" marT="75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77801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Enfermagem - Bacharelado</a:t>
                      </a:r>
                    </a:p>
                  </a:txBody>
                  <a:tcPr marL="7531" marR="7531" marT="75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531" marR="7531" marT="75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0,04</a:t>
                      </a:r>
                    </a:p>
                  </a:txBody>
                  <a:tcPr marL="7531" marR="7531" marT="75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34394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Libras - Licenciatura</a:t>
                      </a:r>
                    </a:p>
                  </a:txBody>
                  <a:tcPr marL="7531" marR="7531" marT="75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531" marR="7531" marT="75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0,04</a:t>
                      </a:r>
                    </a:p>
                  </a:txBody>
                  <a:tcPr marL="7531" marR="7531" marT="75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73295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Bacharelado Interdisciplinar em Artes - Bacharelado</a:t>
                      </a:r>
                    </a:p>
                  </a:txBody>
                  <a:tcPr marL="7531" marR="7531" marT="75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531" marR="7531" marT="75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0,04</a:t>
                      </a:r>
                    </a:p>
                  </a:txBody>
                  <a:tcPr marL="7531" marR="7531" marT="75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73625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Música - Licenciatura</a:t>
                      </a:r>
                    </a:p>
                  </a:txBody>
                  <a:tcPr marL="7531" marR="7531" marT="75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531" marR="7531" marT="75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0,04</a:t>
                      </a:r>
                    </a:p>
                  </a:txBody>
                  <a:tcPr marL="7531" marR="7531" marT="75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47251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Ciência da Computação - Bacharelado</a:t>
                      </a:r>
                    </a:p>
                  </a:txBody>
                  <a:tcPr marL="7531" marR="7531" marT="75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531" marR="7531" marT="75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0,04</a:t>
                      </a:r>
                    </a:p>
                  </a:txBody>
                  <a:tcPr marL="7531" marR="7531" marT="75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71262259"/>
              </p:ext>
            </p:extLst>
          </p:nvPr>
        </p:nvGraphicFramePr>
        <p:xfrm>
          <a:off x="4860032" y="1124745"/>
          <a:ext cx="3454400" cy="5184573"/>
        </p:xfrm>
        <a:graphic>
          <a:graphicData uri="http://schemas.openxmlformats.org/drawingml/2006/table">
            <a:tbl>
              <a:tblPr/>
              <a:tblGrid>
                <a:gridCol w="2095500"/>
                <a:gridCol w="749300"/>
                <a:gridCol w="609600"/>
              </a:tblGrid>
              <a:tr h="450833">
                <a:tc>
                  <a:txBody>
                    <a:bodyPr/>
                    <a:lstStyle/>
                    <a:p>
                      <a:pPr algn="l" fontAlgn="t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Sistemas de Informação - Bacharelado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25416">
                <a:tc>
                  <a:txBody>
                    <a:bodyPr/>
                    <a:lstStyle/>
                    <a:p>
                      <a:pPr algn="l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Informática - Licenciatura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450833">
                <a:tc>
                  <a:txBody>
                    <a:bodyPr/>
                    <a:lstStyle/>
                    <a:p>
                      <a:pPr algn="l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Engenharia Agrícola - Bacharelado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25416">
                <a:tc>
                  <a:txBody>
                    <a:bodyPr/>
                    <a:lstStyle/>
                    <a:p>
                      <a:pPr algn="l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Geografia - Bacharelado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450833">
                <a:tc>
                  <a:txBody>
                    <a:bodyPr/>
                    <a:lstStyle/>
                    <a:p>
                      <a:pPr algn="l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Medicina Veterinária - Bacharelado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25416">
                <a:tc>
                  <a:txBody>
                    <a:bodyPr/>
                    <a:lstStyle/>
                    <a:p>
                      <a:pPr algn="l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Engenharia Civil - Bacharelado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25416">
                <a:tc>
                  <a:txBody>
                    <a:bodyPr/>
                    <a:lstStyle/>
                    <a:p>
                      <a:pPr algn="l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Agronegócio - Tecnológico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25416">
                <a:tc>
                  <a:txBody>
                    <a:bodyPr/>
                    <a:lstStyle/>
                    <a:p>
                      <a:pPr algn="l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Farmácia - Bacharelado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25416">
                <a:tc>
                  <a:txBody>
                    <a:bodyPr/>
                    <a:lstStyle/>
                    <a:p>
                      <a:pPr algn="l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Antropologia - Bacharelado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25416">
                <a:tc>
                  <a:txBody>
                    <a:bodyPr/>
                    <a:lstStyle/>
                    <a:p>
                      <a:pPr algn="l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Fisioterapia - Bacharelado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25416">
                <a:tc>
                  <a:txBody>
                    <a:bodyPr/>
                    <a:lstStyle/>
                    <a:p>
                      <a:pPr algn="l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Agroindústria - Tecnológico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25416">
                <a:tc>
                  <a:txBody>
                    <a:bodyPr/>
                    <a:lstStyle/>
                    <a:p>
                      <a:pPr algn="l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Produção Agrícola - Tecnológico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25416">
                <a:tc>
                  <a:txBody>
                    <a:bodyPr/>
                    <a:lstStyle/>
                    <a:p>
                      <a:pPr algn="l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Dança - Licenciatura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25416">
                <a:tc>
                  <a:txBody>
                    <a:bodyPr/>
                    <a:lstStyle/>
                    <a:p>
                      <a:pPr algn="l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Ciências Contábeis - Bacharelado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450833">
                <a:tc>
                  <a:txBody>
                    <a:bodyPr/>
                    <a:lstStyle/>
                    <a:p>
                      <a:pPr algn="l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Engenharia de Produção - Bacharelado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25416">
                <a:tc>
                  <a:txBody>
                    <a:bodyPr/>
                    <a:lstStyle/>
                    <a:p>
                      <a:pPr algn="l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Teologia - Bacharelado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450833">
                <a:tc>
                  <a:txBody>
                    <a:bodyPr/>
                    <a:lstStyle/>
                    <a:p>
                      <a:pPr algn="l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Engenharia de Alimentos - Bacharelado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25416">
                <a:tc>
                  <a:txBody>
                    <a:bodyPr/>
                    <a:lstStyle/>
                    <a:p>
                      <a:pPr algn="l" fontAlgn="t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Totais: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5.410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63625-0B05-4A96-860D-1421E73CB37E}" type="slidenum">
              <a:rPr lang="pt-BR" smtClean="0"/>
              <a:pPr/>
              <a:t>49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0860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pt-BR" sz="3600" dirty="0" smtClean="0"/>
              <a:t/>
            </a:r>
            <a:br>
              <a:rPr lang="pt-BR" sz="3600" dirty="0" smtClean="0"/>
            </a:br>
            <a:r>
              <a:rPr lang="pt-BR" sz="3600" dirty="0" smtClean="0"/>
              <a:t>Números do Pacto do Ensino Médio</a:t>
            </a:r>
            <a:br>
              <a:rPr lang="pt-BR" sz="3600" dirty="0" smtClean="0"/>
            </a:br>
            <a:endParaRPr lang="pt-BR" sz="3600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27604743"/>
              </p:ext>
            </p:extLst>
          </p:nvPr>
        </p:nvGraphicFramePr>
        <p:xfrm>
          <a:off x="539552" y="1672177"/>
          <a:ext cx="7706939" cy="3718227"/>
        </p:xfrm>
        <a:graphic>
          <a:graphicData uri="http://schemas.openxmlformats.org/drawingml/2006/table">
            <a:tbl>
              <a:tblPr/>
              <a:tblGrid>
                <a:gridCol w="2089132"/>
                <a:gridCol w="1867162"/>
                <a:gridCol w="1792084"/>
                <a:gridCol w="1958561"/>
              </a:tblGrid>
              <a:tr h="57606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PERFIL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NÚMERO DE PARTICIPANTES INICIALMENTE CADASTRADOS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NÚMERO DE PARTICIPANTES VALIDADOS PELAS IES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NÚMERO EFETIVO DE PARTICIPANTES DO PACTO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4912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Coordenador Adjunto da IES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80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4912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Coordenador Geral da IES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52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4912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Coordenador Pedagógico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10.623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6.554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8.721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4912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Formador da IES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369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373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373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4912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Formador Regional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832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963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4912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Orientador de Estudo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12.201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12.202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17.514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4912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Professor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308.967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202.931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291.081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4912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Supervisor da IES e da Seduc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239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272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4912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333.380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223.256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319.056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581607" y="5423738"/>
            <a:ext cx="167034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 smtClean="0"/>
              <a:t>Fonte</a:t>
            </a:r>
            <a:r>
              <a:rPr lang="pt-BR" sz="800" dirty="0" smtClean="0"/>
              <a:t>: </a:t>
            </a:r>
            <a:r>
              <a:rPr lang="pt-BR" sz="800" dirty="0" err="1" smtClean="0"/>
              <a:t>Sismédio</a:t>
            </a:r>
            <a:r>
              <a:rPr lang="pt-BR" sz="800" dirty="0" smtClean="0"/>
              <a:t> – DAGE/SEB/MEC</a:t>
            </a:r>
          </a:p>
          <a:p>
            <a:pPr algn="ctr"/>
            <a:r>
              <a:rPr lang="pt-BR" sz="800" dirty="0" smtClean="0"/>
              <a:t>Em 15 outubro 2014</a:t>
            </a:r>
            <a:endParaRPr lang="pt-BR" sz="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63625-0B05-4A96-860D-1421E73CB37E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1447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859216" cy="648072"/>
          </a:xfrm>
        </p:spPr>
        <p:txBody>
          <a:bodyPr>
            <a:normAutofit/>
          </a:bodyPr>
          <a:lstStyle/>
          <a:p>
            <a:r>
              <a:rPr lang="pt-BR" sz="3200" dirty="0" smtClean="0"/>
              <a:t>Perfil – Formação </a:t>
            </a:r>
            <a:r>
              <a:rPr lang="pt-BR" sz="3600" dirty="0" smtClean="0"/>
              <a:t>– </a:t>
            </a:r>
            <a:r>
              <a:rPr lang="pt-BR" sz="2800" dirty="0" smtClean="0"/>
              <a:t>Professor</a:t>
            </a:r>
            <a:endParaRPr lang="pt-BR" sz="28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37858" y="6309320"/>
            <a:ext cx="179863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4645779"/>
              </p:ext>
            </p:extLst>
          </p:nvPr>
        </p:nvGraphicFramePr>
        <p:xfrm>
          <a:off x="251520" y="962479"/>
          <a:ext cx="2592288" cy="5218923"/>
        </p:xfrm>
        <a:graphic>
          <a:graphicData uri="http://schemas.openxmlformats.org/drawingml/2006/table">
            <a:tbl>
              <a:tblPr/>
              <a:tblGrid>
                <a:gridCol w="1512168"/>
                <a:gridCol w="504056"/>
                <a:gridCol w="576064"/>
              </a:tblGrid>
              <a:tr h="407158"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Formação</a:t>
                      </a:r>
                    </a:p>
                  </a:txBody>
                  <a:tcPr marL="6512" marR="6512" marT="65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6512" marR="6512" marT="65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6512" marR="6512" marT="65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</a:tr>
              <a:tr h="506409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Letras - Língua Portuguesa e Estrangeira - Licenciatura</a:t>
                      </a:r>
                    </a:p>
                  </a:txBody>
                  <a:tcPr marL="6512" marR="6512" marT="65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18253</a:t>
                      </a:r>
                    </a:p>
                  </a:txBody>
                  <a:tcPr marL="6512" marR="6512" marT="65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11,22</a:t>
                      </a:r>
                    </a:p>
                  </a:txBody>
                  <a:tcPr marL="6512" marR="6512" marT="65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407158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Matemática - Licenciatura</a:t>
                      </a:r>
                    </a:p>
                  </a:txBody>
                  <a:tcPr marL="6512" marR="6512" marT="65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15967</a:t>
                      </a:r>
                    </a:p>
                  </a:txBody>
                  <a:tcPr marL="6512" marR="6512" marT="65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9,82</a:t>
                      </a:r>
                    </a:p>
                  </a:txBody>
                  <a:tcPr marL="6512" marR="6512" marT="65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39976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Letras - Língua Portuguesa - Licenciatura</a:t>
                      </a:r>
                    </a:p>
                  </a:txBody>
                  <a:tcPr marL="6512" marR="6512" marT="65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14302</a:t>
                      </a:r>
                    </a:p>
                  </a:txBody>
                  <a:tcPr marL="6512" marR="6512" marT="65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8,79</a:t>
                      </a:r>
                    </a:p>
                  </a:txBody>
                  <a:tcPr marL="6512" marR="6512" marT="65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407158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História - Licenciatura</a:t>
                      </a:r>
                    </a:p>
                  </a:txBody>
                  <a:tcPr marL="6512" marR="6512" marT="65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12908</a:t>
                      </a:r>
                    </a:p>
                  </a:txBody>
                  <a:tcPr marL="6512" marR="6512" marT="65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7,94</a:t>
                      </a:r>
                    </a:p>
                  </a:txBody>
                  <a:tcPr marL="6512" marR="6512" marT="65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39976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Ciências Biológicas - Licenciatura</a:t>
                      </a:r>
                    </a:p>
                  </a:txBody>
                  <a:tcPr marL="6512" marR="6512" marT="65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12349</a:t>
                      </a:r>
                    </a:p>
                  </a:txBody>
                  <a:tcPr marL="6512" marR="6512" marT="65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7,59</a:t>
                      </a:r>
                    </a:p>
                  </a:txBody>
                  <a:tcPr marL="6512" marR="6512" marT="65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339976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Geografia - Licenciatura</a:t>
                      </a:r>
                    </a:p>
                  </a:txBody>
                  <a:tcPr marL="6512" marR="6512" marT="65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11547</a:t>
                      </a:r>
                    </a:p>
                  </a:txBody>
                  <a:tcPr marL="6512" marR="6512" marT="65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7,1</a:t>
                      </a:r>
                    </a:p>
                  </a:txBody>
                  <a:tcPr marL="6512" marR="6512" marT="65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39976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Outro Curso de Formação Superior - Licenciatura</a:t>
                      </a:r>
                    </a:p>
                  </a:txBody>
                  <a:tcPr marL="6512" marR="6512" marT="65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11135</a:t>
                      </a:r>
                    </a:p>
                  </a:txBody>
                  <a:tcPr marL="6512" marR="6512" marT="65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6,85</a:t>
                      </a:r>
                    </a:p>
                  </a:txBody>
                  <a:tcPr marL="6512" marR="6512" marT="65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4283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Pedagogia - Licenciatura</a:t>
                      </a:r>
                    </a:p>
                  </a:txBody>
                  <a:tcPr marL="6512" marR="6512" marT="65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10785</a:t>
                      </a:r>
                    </a:p>
                  </a:txBody>
                  <a:tcPr marL="6512" marR="6512" marT="65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6,63</a:t>
                      </a:r>
                    </a:p>
                  </a:txBody>
                  <a:tcPr marL="6512" marR="6512" marT="65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407158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Educação Física - Licenciatura</a:t>
                      </a:r>
                    </a:p>
                  </a:txBody>
                  <a:tcPr marL="6512" marR="6512" marT="65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9979</a:t>
                      </a:r>
                    </a:p>
                  </a:txBody>
                  <a:tcPr marL="6512" marR="6512" marT="65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6,14</a:t>
                      </a:r>
                    </a:p>
                  </a:txBody>
                  <a:tcPr marL="6512" marR="6512" marT="65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71438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Matemática - Bacharelado</a:t>
                      </a:r>
                    </a:p>
                  </a:txBody>
                  <a:tcPr marL="6512" marR="6512" marT="65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5725</a:t>
                      </a:r>
                    </a:p>
                  </a:txBody>
                  <a:tcPr marL="6512" marR="6512" marT="65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3,52</a:t>
                      </a:r>
                    </a:p>
                  </a:txBody>
                  <a:tcPr marL="6512" marR="6512" marT="65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04378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Química - Licenciatura</a:t>
                      </a:r>
                    </a:p>
                  </a:txBody>
                  <a:tcPr marL="6512" marR="6512" marT="65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4655</a:t>
                      </a:r>
                    </a:p>
                  </a:txBody>
                  <a:tcPr marL="6512" marR="6512" marT="65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2,86</a:t>
                      </a:r>
                    </a:p>
                  </a:txBody>
                  <a:tcPr marL="6512" marR="6512" marT="65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339976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Letras - Língua Estrangeira - Licenciatura</a:t>
                      </a:r>
                    </a:p>
                  </a:txBody>
                  <a:tcPr marL="6512" marR="6512" marT="65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3357</a:t>
                      </a:r>
                    </a:p>
                  </a:txBody>
                  <a:tcPr marL="6512" marR="6512" marT="65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2,06</a:t>
                      </a:r>
                    </a:p>
                  </a:txBody>
                  <a:tcPr marL="6512" marR="6512" marT="65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71438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Física - Licenciatura</a:t>
                      </a:r>
                    </a:p>
                  </a:txBody>
                  <a:tcPr marL="6512" marR="6512" marT="65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2869</a:t>
                      </a:r>
                    </a:p>
                  </a:txBody>
                  <a:tcPr marL="6512" marR="6512" marT="65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1,76</a:t>
                      </a:r>
                    </a:p>
                  </a:txBody>
                  <a:tcPr marL="6512" marR="6512" marT="65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93918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História - Bacharelado</a:t>
                      </a:r>
                    </a:p>
                  </a:txBody>
                  <a:tcPr marL="6512" marR="6512" marT="65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2855</a:t>
                      </a:r>
                    </a:p>
                  </a:txBody>
                  <a:tcPr marL="6512" marR="6512" marT="65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1,76</a:t>
                      </a:r>
                    </a:p>
                  </a:txBody>
                  <a:tcPr marL="6512" marR="6512" marT="65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9686018"/>
              </p:ext>
            </p:extLst>
          </p:nvPr>
        </p:nvGraphicFramePr>
        <p:xfrm>
          <a:off x="2987824" y="980728"/>
          <a:ext cx="2807444" cy="5084897"/>
        </p:xfrm>
        <a:graphic>
          <a:graphicData uri="http://schemas.openxmlformats.org/drawingml/2006/table">
            <a:tbl>
              <a:tblPr/>
              <a:tblGrid>
                <a:gridCol w="1803400"/>
                <a:gridCol w="499988"/>
                <a:gridCol w="504056"/>
              </a:tblGrid>
              <a:tr h="372151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Filosofia - Licenciatura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2566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1,58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372151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Artes Visuais - Licenciatura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2085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1,28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72151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Outro Curso de Formação Superior - Bacharelado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1463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481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Ciências Sociais - Licenciatura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1423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0,87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72151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Letras - Língua Portuguesa - Bacharelado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1315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0,81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372151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Ciências Biológicas - Bacharelado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1258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0,77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72151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Ciências Naturais - Licenciatura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1257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0,77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372151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Letras - Língua Portuguesa e Estrangeira - Bacharelado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1203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0,74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481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Artes Visuais - Bacharelado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0,58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83119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Ciência da Terra - Licenciatura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0,53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481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Ciências Sociais - Bacharelado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0,53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31094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Filosofia - Bacharelado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0,52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98829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Física - Bacharelado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0,35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86718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Química - Bacharelado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0,34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555934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Licenciatura Interdisciplinar em Artes(EducaçãoArtística) - Licenciatura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0,32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93745955"/>
              </p:ext>
            </p:extLst>
          </p:nvPr>
        </p:nvGraphicFramePr>
        <p:xfrm>
          <a:off x="6012160" y="980728"/>
          <a:ext cx="2950764" cy="5206425"/>
        </p:xfrm>
        <a:graphic>
          <a:graphicData uri="http://schemas.openxmlformats.org/drawingml/2006/table">
            <a:tbl>
              <a:tblPr/>
              <a:tblGrid>
                <a:gridCol w="1967176"/>
                <a:gridCol w="491794"/>
                <a:gridCol w="491794"/>
              </a:tblGrid>
              <a:tr h="409891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Licenciatura Interdisciplinar em Ciências Humanas - Licenciatura</a:t>
                      </a:r>
                    </a:p>
                  </a:txBody>
                  <a:tcPr marL="7737" marR="7737" marT="77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492</a:t>
                      </a:r>
                    </a:p>
                  </a:txBody>
                  <a:tcPr marL="7737" marR="7737" marT="77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0,3</a:t>
                      </a:r>
                    </a:p>
                  </a:txBody>
                  <a:tcPr marL="7737" marR="7737" marT="77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409891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Letras - Língua Estrangeira - Bacharelado</a:t>
                      </a:r>
                    </a:p>
                  </a:txBody>
                  <a:tcPr marL="7737" marR="7737" marT="77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450</a:t>
                      </a:r>
                    </a:p>
                  </a:txBody>
                  <a:tcPr marL="7737" marR="7737" marT="77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0,28</a:t>
                      </a:r>
                    </a:p>
                  </a:txBody>
                  <a:tcPr marL="7737" marR="7737" marT="77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332346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Outro Curso de Formação Superior - Tecnológico</a:t>
                      </a:r>
                    </a:p>
                  </a:txBody>
                  <a:tcPr marL="7737" marR="7737" marT="77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400</a:t>
                      </a:r>
                    </a:p>
                  </a:txBody>
                  <a:tcPr marL="7737" marR="7737" marT="77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0,25</a:t>
                      </a:r>
                    </a:p>
                  </a:txBody>
                  <a:tcPr marL="7737" marR="7737" marT="77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10487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Educação Física - Bacharelado</a:t>
                      </a:r>
                    </a:p>
                  </a:txBody>
                  <a:tcPr marL="7737" marR="7737" marT="77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326</a:t>
                      </a:r>
                    </a:p>
                  </a:txBody>
                  <a:tcPr marL="7737" marR="7737" marT="77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0,2</a:t>
                      </a:r>
                    </a:p>
                  </a:txBody>
                  <a:tcPr marL="7737" marR="7737" marT="77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Agronomia - Bacharelado</a:t>
                      </a:r>
                    </a:p>
                  </a:txBody>
                  <a:tcPr marL="7737" marR="7737" marT="77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302</a:t>
                      </a:r>
                    </a:p>
                  </a:txBody>
                  <a:tcPr marL="7737" marR="7737" marT="77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0,19</a:t>
                      </a:r>
                    </a:p>
                  </a:txBody>
                  <a:tcPr marL="7737" marR="7737" marT="77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409891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Bacharelado Interdisciplinar Ciências Humanas - Bacharelado</a:t>
                      </a:r>
                    </a:p>
                  </a:txBody>
                  <a:tcPr marL="7737" marR="7737" marT="77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298</a:t>
                      </a:r>
                    </a:p>
                  </a:txBody>
                  <a:tcPr marL="7737" marR="7737" marT="77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0,18</a:t>
                      </a:r>
                    </a:p>
                  </a:txBody>
                  <a:tcPr marL="7737" marR="7737" marT="77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73261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Pedagogia(Ciências da Educação) - Bacharelado</a:t>
                      </a:r>
                    </a:p>
                  </a:txBody>
                  <a:tcPr marL="7737" marR="7737" marT="77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262</a:t>
                      </a:r>
                    </a:p>
                  </a:txBody>
                  <a:tcPr marL="7737" marR="7737" marT="77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0,16</a:t>
                      </a:r>
                    </a:p>
                  </a:txBody>
                  <a:tcPr marL="7737" marR="7737" marT="77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73261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Administração - Bacharelado</a:t>
                      </a:r>
                    </a:p>
                  </a:txBody>
                  <a:tcPr marL="7737" marR="7737" marT="77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232</a:t>
                      </a:r>
                    </a:p>
                  </a:txBody>
                  <a:tcPr marL="7737" marR="7737" marT="77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0,14</a:t>
                      </a:r>
                    </a:p>
                  </a:txBody>
                  <a:tcPr marL="7737" marR="7737" marT="77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73261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Enfermagem - Bacharelado</a:t>
                      </a:r>
                    </a:p>
                  </a:txBody>
                  <a:tcPr marL="7737" marR="7737" marT="77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188</a:t>
                      </a:r>
                    </a:p>
                  </a:txBody>
                  <a:tcPr marL="7737" marR="7737" marT="77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0,12</a:t>
                      </a:r>
                    </a:p>
                  </a:txBody>
                  <a:tcPr marL="7737" marR="7737" marT="77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73261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Educação Religiosa - Licenciatura</a:t>
                      </a:r>
                    </a:p>
                  </a:txBody>
                  <a:tcPr marL="7737" marR="7737" marT="77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187</a:t>
                      </a:r>
                    </a:p>
                  </a:txBody>
                  <a:tcPr marL="7737" marR="7737" marT="77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0,11</a:t>
                      </a:r>
                    </a:p>
                  </a:txBody>
                  <a:tcPr marL="7737" marR="7737" marT="77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409891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Licenciatura para a Educação Profissional e Tecnológica - Licenciatura</a:t>
                      </a:r>
                    </a:p>
                  </a:txBody>
                  <a:tcPr marL="7737" marR="7737" marT="77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182</a:t>
                      </a:r>
                    </a:p>
                  </a:txBody>
                  <a:tcPr marL="7737" marR="7737" marT="77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0,11</a:t>
                      </a:r>
                    </a:p>
                  </a:txBody>
                  <a:tcPr marL="7737" marR="7737" marT="77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73261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Ciência da Computação - Bacharelado</a:t>
                      </a:r>
                    </a:p>
                  </a:txBody>
                  <a:tcPr marL="7737" marR="7737" marT="77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181</a:t>
                      </a:r>
                    </a:p>
                  </a:txBody>
                  <a:tcPr marL="7737" marR="7737" marT="77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0,11</a:t>
                      </a:r>
                    </a:p>
                  </a:txBody>
                  <a:tcPr marL="7737" marR="7737" marT="77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409891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Análise e Desenvolvimento de Sistemas / Segurança da Informação - Tecnológico</a:t>
                      </a:r>
                    </a:p>
                  </a:txBody>
                  <a:tcPr marL="7737" marR="7737" marT="77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179</a:t>
                      </a:r>
                    </a:p>
                  </a:txBody>
                  <a:tcPr marL="7737" marR="7737" marT="77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0,11</a:t>
                      </a:r>
                    </a:p>
                  </a:txBody>
                  <a:tcPr marL="7737" marR="7737" marT="77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73261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Música - Licenciatura</a:t>
                      </a:r>
                    </a:p>
                  </a:txBody>
                  <a:tcPr marL="7737" marR="7737" marT="77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157</a:t>
                      </a:r>
                    </a:p>
                  </a:txBody>
                  <a:tcPr marL="7737" marR="7737" marT="77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0,1</a:t>
                      </a:r>
                    </a:p>
                  </a:txBody>
                  <a:tcPr marL="7737" marR="7737" marT="77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97248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Informática - Licenciatura</a:t>
                      </a:r>
                    </a:p>
                  </a:txBody>
                  <a:tcPr marL="7737" marR="7737" marT="77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149</a:t>
                      </a:r>
                    </a:p>
                  </a:txBody>
                  <a:tcPr marL="7737" marR="7737" marT="77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0,09</a:t>
                      </a:r>
                    </a:p>
                  </a:txBody>
                  <a:tcPr marL="7737" marR="7737" marT="77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72655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Sistemas de Informação - Bacharelado</a:t>
                      </a:r>
                    </a:p>
                  </a:txBody>
                  <a:tcPr marL="7737" marR="7737" marT="77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147</a:t>
                      </a:r>
                    </a:p>
                  </a:txBody>
                  <a:tcPr marL="7737" marR="7737" marT="77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0,09</a:t>
                      </a:r>
                    </a:p>
                  </a:txBody>
                  <a:tcPr marL="7737" marR="7737" marT="77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</a:tbl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63625-0B05-4A96-860D-1421E73CB37E}" type="slidenum">
              <a:rPr lang="pt-BR" smtClean="0"/>
              <a:pPr/>
              <a:t>50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3712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859216" cy="648072"/>
          </a:xfrm>
        </p:spPr>
        <p:txBody>
          <a:bodyPr>
            <a:normAutofit/>
          </a:bodyPr>
          <a:lstStyle/>
          <a:p>
            <a:r>
              <a:rPr lang="pt-BR" sz="3200" dirty="0" smtClean="0"/>
              <a:t>Perfil – Formação </a:t>
            </a:r>
            <a:r>
              <a:rPr lang="pt-BR" sz="3600" dirty="0" smtClean="0"/>
              <a:t>– </a:t>
            </a:r>
            <a:r>
              <a:rPr lang="pt-BR" sz="2800" dirty="0" smtClean="0"/>
              <a:t>Professor</a:t>
            </a:r>
            <a:endParaRPr lang="pt-BR" sz="28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37858" y="6309320"/>
            <a:ext cx="179863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96824648"/>
              </p:ext>
            </p:extLst>
          </p:nvPr>
        </p:nvGraphicFramePr>
        <p:xfrm>
          <a:off x="179512" y="748187"/>
          <a:ext cx="2755900" cy="5633141"/>
        </p:xfrm>
        <a:graphic>
          <a:graphicData uri="http://schemas.openxmlformats.org/drawingml/2006/table">
            <a:tbl>
              <a:tblPr/>
              <a:tblGrid>
                <a:gridCol w="1536700"/>
                <a:gridCol w="609600"/>
                <a:gridCol w="609600"/>
              </a:tblGrid>
              <a:tr h="360066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Direito - Bacharelado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96072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Ciências Contábeis - Bacharelado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360066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Teatro - Licenciatura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40044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Farmácia - Bacharelado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360066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Teatro - Bacharelado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96072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Licenciatura Intercultural Indígena - Licenciatura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396072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Engenharia Civil - Bacharelado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588107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Bacharelado Interdisciplinar em Artes - Bacharelado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40044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Música - Bacharelado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96072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Medicina Veterinária - Bacharelado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40044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Libras - Licenciatura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60066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Geografia - Bacharelado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396072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Processos Escolares - Tecnológico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62383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Zootecnia - Bacharelado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541895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Engenharia Química - Bacharelado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91578390"/>
              </p:ext>
            </p:extLst>
          </p:nvPr>
        </p:nvGraphicFramePr>
        <p:xfrm>
          <a:off x="3203848" y="764703"/>
          <a:ext cx="2664296" cy="5616624"/>
        </p:xfrm>
        <a:graphic>
          <a:graphicData uri="http://schemas.openxmlformats.org/drawingml/2006/table">
            <a:tbl>
              <a:tblPr/>
              <a:tblGrid>
                <a:gridCol w="1517334"/>
                <a:gridCol w="573481"/>
                <a:gridCol w="573481"/>
              </a:tblGrid>
              <a:tr h="351882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Ciências Econômicas - Bacharelado</a:t>
                      </a:r>
                    </a:p>
                  </a:txBody>
                  <a:tcPr marL="7737" marR="7737" marT="77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</a:t>
                      </a:r>
                    </a:p>
                  </a:txBody>
                  <a:tcPr marL="7737" marR="7737" marT="77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0,04</a:t>
                      </a:r>
                    </a:p>
                  </a:txBody>
                  <a:tcPr marL="7737" marR="7737" marT="77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42389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Bacharelado Interdisciplinar Ciências da Saúde - Bacharelado</a:t>
                      </a:r>
                    </a:p>
                  </a:txBody>
                  <a:tcPr marL="7737" marR="7737" marT="77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</a:t>
                      </a:r>
                    </a:p>
                  </a:txBody>
                  <a:tcPr marL="7737" marR="7737" marT="77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0,03</a:t>
                      </a:r>
                    </a:p>
                  </a:txBody>
                  <a:tcPr marL="7737" marR="7737" marT="77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42389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Bacharelado Interdisciplinar em Ciência e Tecnologia - Bacharelado</a:t>
                      </a:r>
                    </a:p>
                  </a:txBody>
                  <a:tcPr marL="7737" marR="7737" marT="77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</a:t>
                      </a:r>
                    </a:p>
                  </a:txBody>
                  <a:tcPr marL="7737" marR="7737" marT="77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0,03</a:t>
                      </a:r>
                    </a:p>
                  </a:txBody>
                  <a:tcPr marL="7737" marR="7737" marT="77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42389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Licenciatura Interdisciplinar em Educação no Campo - Licenciatura</a:t>
                      </a:r>
                    </a:p>
                  </a:txBody>
                  <a:tcPr marL="7737" marR="7737" marT="77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</a:t>
                      </a:r>
                    </a:p>
                  </a:txBody>
                  <a:tcPr marL="7737" marR="7737" marT="77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0,03</a:t>
                      </a:r>
                    </a:p>
                  </a:txBody>
                  <a:tcPr marL="7737" marR="7737" marT="77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82594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Estatística - Bacharelado</a:t>
                      </a:r>
                    </a:p>
                  </a:txBody>
                  <a:tcPr marL="7737" marR="7737" marT="77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</a:t>
                      </a:r>
                    </a:p>
                  </a:txBody>
                  <a:tcPr marL="7737" marR="7737" marT="77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0,03</a:t>
                      </a:r>
                    </a:p>
                  </a:txBody>
                  <a:tcPr marL="7737" marR="7737" marT="77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64588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Fisioterapia - Bacharelado</a:t>
                      </a:r>
                    </a:p>
                  </a:txBody>
                  <a:tcPr marL="7737" marR="7737" marT="77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</a:t>
                      </a:r>
                    </a:p>
                  </a:txBody>
                  <a:tcPr marL="7737" marR="7737" marT="77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0,03</a:t>
                      </a:r>
                    </a:p>
                  </a:txBody>
                  <a:tcPr marL="7737" marR="7737" marT="77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82594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Engenharia Mecânica - Bacharelado</a:t>
                      </a:r>
                    </a:p>
                  </a:txBody>
                  <a:tcPr marL="7737" marR="7737" marT="77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</a:t>
                      </a:r>
                    </a:p>
                  </a:txBody>
                  <a:tcPr marL="7737" marR="7737" marT="77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0,03</a:t>
                      </a:r>
                    </a:p>
                  </a:txBody>
                  <a:tcPr marL="7737" marR="7737" marT="77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82594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Redes de Computadores - Tecnológico</a:t>
                      </a:r>
                    </a:p>
                  </a:txBody>
                  <a:tcPr marL="7737" marR="7737" marT="77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</a:t>
                      </a:r>
                    </a:p>
                  </a:txBody>
                  <a:tcPr marL="7737" marR="7737" marT="77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0,03</a:t>
                      </a:r>
                    </a:p>
                  </a:txBody>
                  <a:tcPr marL="7737" marR="7737" marT="77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82594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Teologia - Bacharelado</a:t>
                      </a:r>
                    </a:p>
                  </a:txBody>
                  <a:tcPr marL="7737" marR="7737" marT="77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</a:t>
                      </a:r>
                    </a:p>
                  </a:txBody>
                  <a:tcPr marL="7737" marR="7737" marT="77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0,03</a:t>
                      </a:r>
                    </a:p>
                  </a:txBody>
                  <a:tcPr marL="7737" marR="7737" marT="77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82594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Nutrição - Bacharelado</a:t>
                      </a:r>
                    </a:p>
                  </a:txBody>
                  <a:tcPr marL="7737" marR="7737" marT="77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</a:t>
                      </a:r>
                    </a:p>
                  </a:txBody>
                  <a:tcPr marL="7737" marR="7737" marT="77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0,02</a:t>
                      </a:r>
                    </a:p>
                  </a:txBody>
                  <a:tcPr marL="7737" marR="7737" marT="77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42389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Engenharia Elétrica - Bacharelado</a:t>
                      </a:r>
                    </a:p>
                  </a:txBody>
                  <a:tcPr marL="7737" marR="7737" marT="77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</a:t>
                      </a:r>
                    </a:p>
                  </a:txBody>
                  <a:tcPr marL="7737" marR="7737" marT="77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0,02</a:t>
                      </a:r>
                    </a:p>
                  </a:txBody>
                  <a:tcPr marL="7737" marR="7737" marT="77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82594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Gestão da Tecnologia da Informação - Tecnológico</a:t>
                      </a:r>
                    </a:p>
                  </a:txBody>
                  <a:tcPr marL="7737" marR="7737" marT="77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</a:t>
                      </a:r>
                    </a:p>
                  </a:txBody>
                  <a:tcPr marL="7737" marR="7737" marT="77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0,02</a:t>
                      </a:r>
                    </a:p>
                  </a:txBody>
                  <a:tcPr marL="7737" marR="7737" marT="77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42389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Engenharia Agrícola - Bacharelado</a:t>
                      </a:r>
                    </a:p>
                  </a:txBody>
                  <a:tcPr marL="7737" marR="7737" marT="77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7737" marR="7737" marT="77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0,02</a:t>
                      </a:r>
                    </a:p>
                  </a:txBody>
                  <a:tcPr marL="7737" marR="7737" marT="77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82594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Engenharia - Bacharelado</a:t>
                      </a:r>
                    </a:p>
                  </a:txBody>
                  <a:tcPr marL="7737" marR="7737" marT="77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7737" marR="7737" marT="77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0,02</a:t>
                      </a:r>
                    </a:p>
                  </a:txBody>
                  <a:tcPr marL="7737" marR="7737" marT="77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84776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Engenharia de Alimentos - Bacharelado</a:t>
                      </a:r>
                    </a:p>
                  </a:txBody>
                  <a:tcPr marL="7737" marR="7737" marT="77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</a:t>
                      </a:r>
                    </a:p>
                  </a:txBody>
                  <a:tcPr marL="7737" marR="7737" marT="77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0,02</a:t>
                      </a:r>
                    </a:p>
                  </a:txBody>
                  <a:tcPr marL="7737" marR="7737" marT="77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97949875"/>
              </p:ext>
            </p:extLst>
          </p:nvPr>
        </p:nvGraphicFramePr>
        <p:xfrm>
          <a:off x="6156176" y="764704"/>
          <a:ext cx="2832100" cy="5616624"/>
        </p:xfrm>
        <a:graphic>
          <a:graphicData uri="http://schemas.openxmlformats.org/drawingml/2006/table">
            <a:tbl>
              <a:tblPr/>
              <a:tblGrid>
                <a:gridCol w="1612900"/>
                <a:gridCol w="609600"/>
                <a:gridCol w="609600"/>
              </a:tblGrid>
              <a:tr h="393864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Engenharia de Produção - Bacharelado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72305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Arquitetura e Urbanismo - Bacharelado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372305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Dança - Bacharelado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72305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Turismo - Bacharelado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48203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Ciência Política - Bacharelado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72305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Psicologia - Bacharelado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372305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Design - Bacharelado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72305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Construção de Edifícios - Tecnológico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372305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Engenharia Ambiental e Sanitária - Bacharelado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48203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Dança - Licenciatura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372305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Antropologia - Bacharelado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48203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Meteorologia - Bacharelado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372305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Sistemas para internet - Tecnológico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72305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Ciências Atuariais - Bacharelado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48203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Agroecologia - Tecnológico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440776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Produção Agrícola - Tecnológico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</a:tbl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63625-0B05-4A96-860D-1421E73CB37E}" type="slidenum">
              <a:rPr lang="pt-BR" smtClean="0"/>
              <a:pPr/>
              <a:t>51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4316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859216" cy="648072"/>
          </a:xfrm>
        </p:spPr>
        <p:txBody>
          <a:bodyPr>
            <a:normAutofit/>
          </a:bodyPr>
          <a:lstStyle/>
          <a:p>
            <a:r>
              <a:rPr lang="pt-BR" sz="3200" dirty="0" smtClean="0"/>
              <a:t>Perfil – Formação </a:t>
            </a:r>
            <a:r>
              <a:rPr lang="pt-BR" sz="3600" dirty="0" smtClean="0"/>
              <a:t>– </a:t>
            </a:r>
            <a:r>
              <a:rPr lang="pt-BR" sz="2800" dirty="0" smtClean="0"/>
              <a:t>Professor</a:t>
            </a:r>
            <a:endParaRPr lang="pt-BR" sz="28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37858" y="6309320"/>
            <a:ext cx="179863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34243400"/>
              </p:ext>
            </p:extLst>
          </p:nvPr>
        </p:nvGraphicFramePr>
        <p:xfrm>
          <a:off x="251520" y="804562"/>
          <a:ext cx="3022600" cy="5748689"/>
        </p:xfrm>
        <a:graphic>
          <a:graphicData uri="http://schemas.openxmlformats.org/drawingml/2006/table">
            <a:tbl>
              <a:tblPr/>
              <a:tblGrid>
                <a:gridCol w="1803400"/>
                <a:gridCol w="609600"/>
                <a:gridCol w="609600"/>
              </a:tblGrid>
              <a:tr h="28575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Gestão Pública - Tecnológico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Serviço Social - Bacharelado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Engenharia de Materiais - Bacharelado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Mecatrônica Industrial - Tecnológico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Biomedicina - Bacharelado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Gestão de Recursos Humanos - Tecnológico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Biotecnologia - Tecnológico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Comunicação Social (Área Geral) - Bacharelado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Secretariado Executivo - Bacharelado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Agroindústria - Tecnológico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Engenharia Eletrônica - Bacharelado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Odontologia - Bacharelado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Agronegócio - Tecnológico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Engenharia Florestal - Bacharelado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Geologia - Bacharelado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Jogos Digitais - Tecnológico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Alimentos - Tecnológico</a:t>
                      </a:r>
                    </a:p>
                  </a:txBody>
                  <a:tcPr marL="5114" marR="5114" marT="51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5114" marR="5114" marT="51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114" marR="5114" marT="51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Engenharia de Pesca - Bacharelado</a:t>
                      </a:r>
                    </a:p>
                  </a:txBody>
                  <a:tcPr marL="5114" marR="5114" marT="51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5114" marR="5114" marT="51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114" marR="5114" marT="51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Marketing - Tecnológico</a:t>
                      </a:r>
                    </a:p>
                  </a:txBody>
                  <a:tcPr marL="5114" marR="5114" marT="51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5114" marR="5114" marT="51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114" marR="5114" marT="51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Arqueologia - Bacharelado</a:t>
                      </a:r>
                    </a:p>
                  </a:txBody>
                  <a:tcPr marL="5114" marR="5114" marT="51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5114" marR="5114" marT="51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114" marR="5114" marT="51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60528198"/>
              </p:ext>
            </p:extLst>
          </p:nvPr>
        </p:nvGraphicFramePr>
        <p:xfrm>
          <a:off x="3491879" y="795346"/>
          <a:ext cx="2448273" cy="5760640"/>
        </p:xfrm>
        <a:graphic>
          <a:graphicData uri="http://schemas.openxmlformats.org/drawingml/2006/table">
            <a:tbl>
              <a:tblPr/>
              <a:tblGrid>
                <a:gridCol w="1597677"/>
                <a:gridCol w="315036"/>
                <a:gridCol w="535560"/>
              </a:tblGrid>
              <a:tr h="36004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Processos Químicos - Tecnológico</a:t>
                      </a:r>
                    </a:p>
                  </a:txBody>
                  <a:tcPr marL="5114" marR="5114" marT="51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5114" marR="5114" marT="51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114" marR="5114" marT="51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182991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Libras - Bacharelado</a:t>
                      </a:r>
                    </a:p>
                  </a:txBody>
                  <a:tcPr marL="5114" marR="5114" marT="51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5114" marR="5114" marT="51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114" marR="5114" marT="51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Automação Industrial - Tecnológico</a:t>
                      </a:r>
                    </a:p>
                  </a:txBody>
                  <a:tcPr marL="5114" marR="5114" marT="51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5114" marR="5114" marT="51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114" marR="5114" marT="51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Saneamento Ambiental - Tecnológico</a:t>
                      </a:r>
                    </a:p>
                  </a:txBody>
                  <a:tcPr marL="5114" marR="5114" marT="51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5114" marR="5114" marT="51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114" marR="5114" marT="51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82991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Radiologia - Tecnológico</a:t>
                      </a:r>
                    </a:p>
                  </a:txBody>
                  <a:tcPr marL="5114" marR="5114" marT="51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5114" marR="5114" marT="51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114" marR="5114" marT="51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537089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Física Médica e Radioterapia - Bacharelado</a:t>
                      </a:r>
                    </a:p>
                  </a:txBody>
                  <a:tcPr marL="5114" marR="5114" marT="51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5114" marR="5114" marT="51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114" marR="5114" marT="51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537089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Processos Ambientais / Gestão Ambiental - Tecnológico</a:t>
                      </a:r>
                    </a:p>
                  </a:txBody>
                  <a:tcPr marL="5114" marR="5114" marT="51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5114" marR="5114" marT="51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114" marR="5114" marT="51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537089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Engenharia de Telecomunicações - Bacharelado</a:t>
                      </a:r>
                    </a:p>
                  </a:txBody>
                  <a:tcPr marL="5114" marR="5114" marT="51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5114" marR="5114" marT="51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114" marR="5114" marT="51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82991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Museologia - Bacharelado</a:t>
                      </a:r>
                    </a:p>
                  </a:txBody>
                  <a:tcPr marL="5114" marR="5114" marT="51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5114" marR="5114" marT="51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114" marR="5114" marT="51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Produção Cênica - Tecnológico</a:t>
                      </a:r>
                    </a:p>
                  </a:txBody>
                  <a:tcPr marL="5114" marR="5114" marT="51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5114" marR="5114" marT="51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114" marR="5114" marT="51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Gestão de Turismo - Tecnológico</a:t>
                      </a:r>
                    </a:p>
                  </a:txBody>
                  <a:tcPr marL="5114" marR="5114" marT="51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5114" marR="5114" marT="51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114" marR="5114" marT="51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Design de Moda - Tecnológico</a:t>
                      </a:r>
                    </a:p>
                  </a:txBody>
                  <a:tcPr marL="5114" marR="5114" marT="51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5114" marR="5114" marT="51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114" marR="5114" marT="51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Produção Cultural - Tecnológico</a:t>
                      </a:r>
                    </a:p>
                  </a:txBody>
                  <a:tcPr marL="5114" marR="5114" marT="51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5114" marR="5114" marT="51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114" marR="5114" marT="51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182991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Fotografia - Tecnológico</a:t>
                      </a:r>
                    </a:p>
                  </a:txBody>
                  <a:tcPr marL="5114" marR="5114" marT="51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5114" marR="5114" marT="51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114" marR="5114" marT="51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Processos Gerenciais - Tecnológico</a:t>
                      </a:r>
                    </a:p>
                  </a:txBody>
                  <a:tcPr marL="5114" marR="5114" marT="51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5114" marR="5114" marT="51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114" marR="5114" marT="51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537089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Engenharia Cartográfica e de Agrimensura - Bacharelado</a:t>
                      </a:r>
                    </a:p>
                  </a:txBody>
                  <a:tcPr marL="5114" marR="5114" marT="51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5114" marR="5114" marT="51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114" marR="5114" marT="51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66462837"/>
              </p:ext>
            </p:extLst>
          </p:nvPr>
        </p:nvGraphicFramePr>
        <p:xfrm>
          <a:off x="6156176" y="790982"/>
          <a:ext cx="2887203" cy="5374322"/>
        </p:xfrm>
        <a:graphic>
          <a:graphicData uri="http://schemas.openxmlformats.org/drawingml/2006/table">
            <a:tbl>
              <a:tblPr/>
              <a:tblGrid>
                <a:gridCol w="1722617"/>
                <a:gridCol w="582293"/>
                <a:gridCol w="582293"/>
              </a:tblGrid>
              <a:tr h="299402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Horticultura - Tecnológico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449103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Manutenção Industrial - Tecnológico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305337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Medicina - Bacharelado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Hotelaria - Tecnológico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99402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Oceanografia - Bacharelado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99402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Comércio Exterior - Tecnológico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449103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Eletrotécnica Industrial - Tecnológico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7733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Banco de Dados - Tecnológico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99402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Agrimensura - Tecnológico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39667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Jornalismo - Bacharelado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Aquicultura - Tecnológico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99402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Design de Interiores - Tecnológico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449103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Relações Internacionais - Bacharelado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449103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Comunicação Assistiva - Tecnológico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452656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Produção de Grãos - Tecnológico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63625-0B05-4A96-860D-1421E73CB37E}" type="slidenum">
              <a:rPr lang="pt-BR" smtClean="0"/>
              <a:pPr/>
              <a:t>52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2587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859216" cy="648072"/>
          </a:xfrm>
        </p:spPr>
        <p:txBody>
          <a:bodyPr>
            <a:normAutofit/>
          </a:bodyPr>
          <a:lstStyle/>
          <a:p>
            <a:r>
              <a:rPr lang="pt-BR" sz="3200" dirty="0" smtClean="0"/>
              <a:t>Perfil – Formação </a:t>
            </a:r>
            <a:r>
              <a:rPr lang="pt-BR" sz="3600" dirty="0" smtClean="0"/>
              <a:t>– </a:t>
            </a:r>
            <a:r>
              <a:rPr lang="pt-BR" sz="2800" dirty="0" smtClean="0"/>
              <a:t>Professor</a:t>
            </a:r>
            <a:endParaRPr lang="pt-BR" sz="28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37858" y="6309320"/>
            <a:ext cx="179863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48927646"/>
              </p:ext>
            </p:extLst>
          </p:nvPr>
        </p:nvGraphicFramePr>
        <p:xfrm>
          <a:off x="6156176" y="836713"/>
          <a:ext cx="2806749" cy="5447217"/>
        </p:xfrm>
        <a:graphic>
          <a:graphicData uri="http://schemas.openxmlformats.org/drawingml/2006/table">
            <a:tbl>
              <a:tblPr/>
              <a:tblGrid>
                <a:gridCol w="1708291"/>
                <a:gridCol w="595965"/>
                <a:gridCol w="502493"/>
              </a:tblGrid>
              <a:tr h="389779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Gestão Financeira - Tecnológico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389779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Processos Metalúrgicos - Tecnológico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59852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Gastronomia - Tecnológico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328741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Engenharia de Petróleo - Bacharelado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Gestão Comercial - Tecnológico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Fonoaudiologia - Bacharelado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Engenharia de Bioprocessos - Bacharelado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Ciências da Logística - Bacharelado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89779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Geoprocessamento - Tecnológico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59852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Polímeros - Tecnológico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59852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Arquivologia - Bacharelado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389779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Gestão da Produção Industrial - Tecnológico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59852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Museografia - Tecnológico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59852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Cerâmica - Tecnológico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89779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Produção Publicitária - Tecnológico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89585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Estética e Cosmética - Tecnológico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59852"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Totais: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161.321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29598951"/>
              </p:ext>
            </p:extLst>
          </p:nvPr>
        </p:nvGraphicFramePr>
        <p:xfrm>
          <a:off x="251520" y="782308"/>
          <a:ext cx="2755900" cy="5865278"/>
        </p:xfrm>
        <a:graphic>
          <a:graphicData uri="http://schemas.openxmlformats.org/drawingml/2006/table">
            <a:tbl>
              <a:tblPr/>
              <a:tblGrid>
                <a:gridCol w="1536700"/>
                <a:gridCol w="609600"/>
                <a:gridCol w="609600"/>
              </a:tblGrid>
              <a:tr h="381317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Relações Internacionais - Bacharelado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81317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Comunicação Assistiva - Tecnológico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381317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Produção de Grãos - Tecnológico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81317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Design de Produto - Tecnológico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381317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Fabricação Mecânica - Tecnológico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81317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Terapia Ocupacional - Bacharelado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381317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Produção Audiovisual - Tecnológico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81317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Geofísica - Bacharelado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381317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Controle de Obras - Tecnológico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81317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Engenharia de Computação - Bacharelado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381317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Economia Doméstica - Bacharelado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81317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Engenharia Metalúrgica - Bacharelado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54212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Biblioteconomia - Bacharelado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54212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Logística - Tecnológico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54212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Moda - Bacharelado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81317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Gestão da Qualidade - Tecnológico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06555102"/>
              </p:ext>
            </p:extLst>
          </p:nvPr>
        </p:nvGraphicFramePr>
        <p:xfrm>
          <a:off x="3203848" y="806716"/>
          <a:ext cx="2755900" cy="5862640"/>
        </p:xfrm>
        <a:graphic>
          <a:graphicData uri="http://schemas.openxmlformats.org/drawingml/2006/table">
            <a:tbl>
              <a:tblPr/>
              <a:tblGrid>
                <a:gridCol w="1536700"/>
                <a:gridCol w="609600"/>
                <a:gridCol w="609600"/>
              </a:tblGrid>
              <a:tr h="395234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Publicidade e Propaganda - Bacharelado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95234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Engenharia Mecatrônica - Bacharelado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395234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Irrigação e Drenagem - Tecnológico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95234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Gestão de Cooperativas - Tecnológico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395234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Gestão Hospitalar - Tecnológico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6349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Naturologia - Bacharelado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592852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Segurança no Trânsito / Segurança Pública - Tecnológico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6349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Silvicultura - Tecnológico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395234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Sistemas de Energia - Tecnológico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95234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Biocombustíveis - Tecnológico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395234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Gestão de Seguros - Teconológico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95234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Petróleo e Gás - Tecnológico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395234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Comunicação Institucional - Tecnológico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95234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Relações Públicas - Bacharelado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395234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Produção Multimídia - Tecnológico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63625-0B05-4A96-860D-1421E73CB37E}" type="slidenum">
              <a:rPr lang="pt-BR" smtClean="0"/>
              <a:pPr/>
              <a:t>53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158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	</a:t>
            </a:r>
            <a:r>
              <a:rPr lang="pt-BR" sz="3600" dirty="0" smtClean="0"/>
              <a:t>Perfil sobre formação </a:t>
            </a:r>
            <a:r>
              <a:rPr lang="pt-BR" sz="3600" smtClean="0"/>
              <a:t>inicial </a:t>
            </a:r>
            <a:br>
              <a:rPr lang="pt-BR" sz="3600" smtClean="0"/>
            </a:br>
            <a:r>
              <a:rPr lang="pt-BR" sz="3600" smtClean="0"/>
              <a:t>das </a:t>
            </a:r>
            <a:r>
              <a:rPr lang="pt-BR" sz="3600" dirty="0" smtClean="0"/>
              <a:t>equipes das IES e </a:t>
            </a:r>
            <a:r>
              <a:rPr lang="pt-BR" sz="3600" dirty="0" err="1" smtClean="0"/>
              <a:t>Seducs</a:t>
            </a:r>
            <a:endParaRPr lang="pt-BR" sz="2700" dirty="0"/>
          </a:p>
        </p:txBody>
      </p:sp>
      <p:sp>
        <p:nvSpPr>
          <p:cNvPr id="4" name="Retângulo de cantos arredondados 3"/>
          <p:cNvSpPr/>
          <p:nvPr/>
        </p:nvSpPr>
        <p:spPr>
          <a:xfrm>
            <a:off x="467544" y="1484784"/>
            <a:ext cx="8280920" cy="518457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de cantos arredondados 4"/>
          <p:cNvSpPr/>
          <p:nvPr/>
        </p:nvSpPr>
        <p:spPr>
          <a:xfrm>
            <a:off x="827584" y="1700807"/>
            <a:ext cx="7632848" cy="4752529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pt-BR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ALGUMAS ANÁLISES:</a:t>
            </a:r>
          </a:p>
          <a:p>
            <a:endParaRPr lang="pt-BR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4BACC6">
                    <a:lumMod val="75000"/>
                  </a:srgbClr>
                </a:solidFill>
              </a:rPr>
              <a:t>Dos </a:t>
            </a:r>
            <a:r>
              <a:rPr lang="pt-BR" dirty="0" smtClean="0">
                <a:solidFill>
                  <a:srgbClr val="4BACC6">
                    <a:lumMod val="75000"/>
                  </a:srgbClr>
                </a:solidFill>
              </a:rPr>
              <a:t>11.660 Orientadores de Estudos, 2.940 </a:t>
            </a:r>
            <a:r>
              <a:rPr lang="pt-BR" dirty="0">
                <a:solidFill>
                  <a:srgbClr val="4BACC6">
                    <a:lumMod val="75000"/>
                  </a:srgbClr>
                </a:solidFill>
              </a:rPr>
              <a:t>ou </a:t>
            </a:r>
            <a:r>
              <a:rPr lang="pt-BR" dirty="0" smtClean="0">
                <a:solidFill>
                  <a:srgbClr val="4BACC6">
                    <a:lumMod val="75000"/>
                  </a:srgbClr>
                </a:solidFill>
              </a:rPr>
              <a:t>25,13% </a:t>
            </a:r>
            <a:r>
              <a:rPr lang="pt-BR" dirty="0">
                <a:solidFill>
                  <a:srgbClr val="4BACC6">
                    <a:lumMod val="75000"/>
                  </a:srgbClr>
                </a:solidFill>
              </a:rPr>
              <a:t>são formados em Pedagogia. Os demais registraram cursos variados, sendo em </a:t>
            </a:r>
            <a:r>
              <a:rPr lang="pt-BR" dirty="0" smtClean="0">
                <a:solidFill>
                  <a:srgbClr val="4BACC6">
                    <a:lumMod val="75000"/>
                  </a:srgbClr>
                </a:solidFill>
              </a:rPr>
              <a:t>7800 </a:t>
            </a:r>
            <a:r>
              <a:rPr lang="pt-BR" dirty="0">
                <a:solidFill>
                  <a:srgbClr val="4BACC6">
                    <a:lumMod val="75000"/>
                  </a:srgbClr>
                </a:solidFill>
              </a:rPr>
              <a:t>em Licenciaturas e </a:t>
            </a:r>
            <a:r>
              <a:rPr lang="pt-BR" dirty="0" smtClean="0">
                <a:solidFill>
                  <a:srgbClr val="4BACC6">
                    <a:lumMod val="75000"/>
                  </a:srgbClr>
                </a:solidFill>
              </a:rPr>
              <a:t>920 </a:t>
            </a:r>
            <a:r>
              <a:rPr lang="pt-BR" dirty="0">
                <a:solidFill>
                  <a:srgbClr val="4BACC6">
                    <a:lumMod val="75000"/>
                  </a:srgbClr>
                </a:solidFill>
              </a:rPr>
              <a:t>em cursos de </a:t>
            </a:r>
            <a:r>
              <a:rPr lang="pt-BR" dirty="0" smtClean="0">
                <a:solidFill>
                  <a:srgbClr val="4BACC6">
                    <a:lumMod val="75000"/>
                  </a:srgbClr>
                </a:solidFill>
              </a:rPr>
              <a:t>Bacharelado e Tecnólogos.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endParaRPr lang="pt-BR" dirty="0">
              <a:solidFill>
                <a:srgbClr val="4BACC6">
                  <a:lumMod val="75000"/>
                </a:srgbClr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pt-BR" dirty="0" smtClean="0">
                <a:solidFill>
                  <a:srgbClr val="4BACC6">
                    <a:lumMod val="75000"/>
                  </a:srgbClr>
                </a:solidFill>
              </a:rPr>
              <a:t>Dos 5.410 Coordenadores Pedagógicos, 51,59%, ou seja 2.811 são formados em Pedagogia. </a:t>
            </a:r>
            <a:r>
              <a:rPr lang="pt-BR" dirty="0">
                <a:solidFill>
                  <a:srgbClr val="4BACC6">
                    <a:lumMod val="75000"/>
                  </a:srgbClr>
                </a:solidFill>
              </a:rPr>
              <a:t>Os demais registraram cursos variados, sendo em </a:t>
            </a:r>
            <a:r>
              <a:rPr lang="pt-BR" dirty="0" smtClean="0">
                <a:solidFill>
                  <a:srgbClr val="4BACC6">
                    <a:lumMod val="75000"/>
                  </a:srgbClr>
                </a:solidFill>
              </a:rPr>
              <a:t>2.177 </a:t>
            </a:r>
            <a:r>
              <a:rPr lang="pt-BR" dirty="0">
                <a:solidFill>
                  <a:srgbClr val="4BACC6">
                    <a:lumMod val="75000"/>
                  </a:srgbClr>
                </a:solidFill>
              </a:rPr>
              <a:t>em Licenciaturas e </a:t>
            </a:r>
            <a:r>
              <a:rPr lang="pt-BR" dirty="0" smtClean="0">
                <a:solidFill>
                  <a:srgbClr val="4BACC6">
                    <a:lumMod val="75000"/>
                  </a:srgbClr>
                </a:solidFill>
              </a:rPr>
              <a:t>422 </a:t>
            </a:r>
            <a:r>
              <a:rPr lang="pt-BR" dirty="0">
                <a:solidFill>
                  <a:srgbClr val="4BACC6">
                    <a:lumMod val="75000"/>
                  </a:srgbClr>
                </a:solidFill>
              </a:rPr>
              <a:t>em cursos de Bacharelado e Tecnólogos.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endParaRPr lang="pt-BR" dirty="0">
              <a:solidFill>
                <a:srgbClr val="4BACC6">
                  <a:lumMod val="75000"/>
                </a:srgbClr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4BACC6">
                    <a:lumMod val="75000"/>
                  </a:srgbClr>
                </a:solidFill>
              </a:rPr>
              <a:t>  </a:t>
            </a:r>
            <a:r>
              <a:rPr lang="pt-BR" dirty="0" smtClean="0">
                <a:solidFill>
                  <a:srgbClr val="4BACC6">
                    <a:lumMod val="75000"/>
                  </a:srgbClr>
                </a:solidFill>
              </a:rPr>
              <a:t>Os 161.321 Professores respondentes apontaram 189 cursos de graduação em Licenciatura, Bacharelado e Tecnológicos. Muitos cursos não estavam listados e 11.135 Professores indicaram formação em outros cursos de Licenciatura. O mais indicado foi o Curso de Letras, seguido de Matemática, História, Ciências Biológicas e Geografia. </a:t>
            </a:r>
            <a:endParaRPr lang="pt-BR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pt-BR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63625-0B05-4A96-860D-1421E73CB37E}" type="slidenum">
              <a:rPr lang="pt-BR" smtClean="0"/>
              <a:pPr/>
              <a:t>54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9849043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pt-BR" sz="3200" dirty="0" smtClean="0"/>
              <a:t>Avaliação Complementar – Conteúdo </a:t>
            </a:r>
            <a:endParaRPr lang="pt-BR" sz="24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63039197"/>
              </p:ext>
            </p:extLst>
          </p:nvPr>
        </p:nvGraphicFramePr>
        <p:xfrm>
          <a:off x="971600" y="3501008"/>
          <a:ext cx="7128792" cy="2417965"/>
        </p:xfrm>
        <a:graphic>
          <a:graphicData uri="http://schemas.openxmlformats.org/drawingml/2006/table">
            <a:tbl>
              <a:tbl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tblPr>
              <a:tblGrid>
                <a:gridCol w="7128792"/>
              </a:tblGrid>
              <a:tr h="561109"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Aplicabilidade para a sua prática profissional</a:t>
                      </a:r>
                    </a:p>
                    <a:p>
                      <a:pPr algn="ctr" fontAlgn="t"/>
                      <a:endParaRPr lang="pt-BR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561109"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Distribuição do tempo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548131"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Relevância do conteúdo para a sua prática profissional</a:t>
                      </a:r>
                    </a:p>
                    <a:p>
                      <a:pPr algn="ctr" fontAlgn="t"/>
                      <a:endParaRPr lang="pt-BR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561109"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Volume de informações apresentadas</a:t>
                      </a:r>
                    </a:p>
                    <a:p>
                      <a:pPr algn="ctr" fontAlgn="t"/>
                      <a:endParaRPr lang="pt-BR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tângulo 5"/>
          <p:cNvSpPr/>
          <p:nvPr/>
        </p:nvSpPr>
        <p:spPr>
          <a:xfrm>
            <a:off x="3131840" y="1275925"/>
            <a:ext cx="16291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/>
              <a:t>Avaliadores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483768" y="1738537"/>
            <a:ext cx="4320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Professor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Coordenador Pedagógico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Orientador </a:t>
            </a:r>
            <a:r>
              <a:rPr lang="pt-BR" sz="2000" dirty="0"/>
              <a:t>de Estudo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63625-0B05-4A96-860D-1421E73CB37E}" type="slidenum">
              <a:rPr lang="pt-BR" smtClean="0"/>
              <a:pPr/>
              <a:t>55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1906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de cantos arredondados 7"/>
          <p:cNvSpPr/>
          <p:nvPr/>
        </p:nvSpPr>
        <p:spPr>
          <a:xfrm>
            <a:off x="107504" y="260648"/>
            <a:ext cx="8928992" cy="6597352"/>
          </a:xfrm>
          <a:prstGeom prst="roundRect">
            <a:avLst/>
          </a:prstGeom>
          <a:solidFill>
            <a:schemeClr val="accent5">
              <a:lumMod val="75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34948237"/>
              </p:ext>
            </p:extLst>
          </p:nvPr>
        </p:nvGraphicFramePr>
        <p:xfrm>
          <a:off x="755576" y="548680"/>
          <a:ext cx="7632848" cy="1572615"/>
        </p:xfrm>
        <a:graphic>
          <a:graphicData uri="http://schemas.openxmlformats.org/drawingml/2006/table">
            <a:tbl>
              <a:tblPr/>
              <a:tblGrid>
                <a:gridCol w="2614268"/>
                <a:gridCol w="5018580"/>
              </a:tblGrid>
              <a:tr h="327123">
                <a:tc>
                  <a:txBody>
                    <a:bodyPr/>
                    <a:lstStyle/>
                    <a:p>
                      <a:pPr algn="r"/>
                      <a:r>
                        <a:rPr lang="pt-BR" sz="1000" b="1" i="0" dirty="0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Tipo avaliação complementar :</a:t>
                      </a:r>
                    </a:p>
                  </a:txBody>
                  <a:tcPr marL="53788" marR="53788" marT="53788" marB="53788" anchor="ctr">
                    <a:lnL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0" i="0" dirty="0" smtClean="0">
                          <a:effectLst/>
                          <a:latin typeface="Arial"/>
                        </a:rPr>
                        <a:t>Avaliação Complementar</a:t>
                      </a:r>
                      <a:r>
                        <a:rPr lang="pt-BR" sz="1200" b="0" i="0" dirty="0">
                          <a:effectLst/>
                          <a:latin typeface="Arial"/>
                        </a:rPr>
                        <a:t> </a:t>
                      </a:r>
                      <a:r>
                        <a:rPr lang="pt-BR" sz="1200" b="0" i="0" dirty="0" smtClean="0">
                          <a:effectLst/>
                          <a:latin typeface="Arial"/>
                        </a:rPr>
                        <a:t> do Conteúdo</a:t>
                      </a:r>
                      <a:r>
                        <a:rPr lang="pt-BR" sz="1200" b="0" i="0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788" marR="53788" marT="53788" marB="53788" anchor="ctr">
                    <a:lnL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295623">
                <a:tc>
                  <a:txBody>
                    <a:bodyPr/>
                    <a:lstStyle/>
                    <a:p>
                      <a:pPr algn="r"/>
                      <a:r>
                        <a:rPr lang="pt-BR" sz="1000" b="1" i="0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Perfil do avaliador :</a:t>
                      </a:r>
                    </a:p>
                  </a:txBody>
                  <a:tcPr marL="53788" marR="53788" marT="53788" marB="53788" anchor="ctr">
                    <a:lnL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500" b="0" i="0">
                          <a:effectLst/>
                          <a:latin typeface="Arial"/>
                        </a:rPr>
                        <a:t>        </a:t>
                      </a:r>
                    </a:p>
                  </a:txBody>
                  <a:tcPr marL="53788" marR="53788" marT="53788" marB="53788" anchor="ctr">
                    <a:lnL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295623">
                <a:tc>
                  <a:txBody>
                    <a:bodyPr/>
                    <a:lstStyle/>
                    <a:p>
                      <a:pPr algn="r"/>
                      <a:r>
                        <a:rPr lang="pt-BR" sz="1000" b="1" i="0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Perfil do avaliado :</a:t>
                      </a:r>
                    </a:p>
                  </a:txBody>
                  <a:tcPr marL="53788" marR="53788" marT="53788" marB="53788" anchor="ctr">
                    <a:lnL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500" b="0" i="0">
                          <a:effectLst/>
                          <a:latin typeface="Arial"/>
                        </a:rPr>
                        <a:t>        </a:t>
                      </a:r>
                    </a:p>
                  </a:txBody>
                  <a:tcPr marL="53788" marR="53788" marT="53788" marB="53788" anchor="ctr">
                    <a:lnL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327123">
                <a:tc>
                  <a:txBody>
                    <a:bodyPr/>
                    <a:lstStyle/>
                    <a:p>
                      <a:pPr algn="r"/>
                      <a:r>
                        <a:rPr lang="pt-BR" sz="1000" b="1" i="0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Universidade :</a:t>
                      </a:r>
                    </a:p>
                  </a:txBody>
                  <a:tcPr marL="53788" marR="53788" marT="53788" marB="53788" anchor="ctr">
                    <a:lnL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0" i="0" dirty="0" smtClean="0">
                          <a:effectLst/>
                          <a:latin typeface="Arial"/>
                        </a:rPr>
                        <a:t>XXX</a:t>
                      </a:r>
                      <a:r>
                        <a:rPr lang="pt-BR" sz="1200" b="0" i="0" baseline="0" dirty="0" smtClean="0">
                          <a:effectLst/>
                          <a:latin typeface="Arial"/>
                        </a:rPr>
                        <a:t> – Universidade Federal de XXX</a:t>
                      </a:r>
                      <a:r>
                        <a:rPr lang="pt-BR" sz="1200" b="0" i="0" dirty="0">
                          <a:effectLst/>
                          <a:latin typeface="Arial"/>
                        </a:rPr>
                        <a:t>                   </a:t>
                      </a:r>
                      <a:r>
                        <a:rPr lang="pt-BR" sz="500" b="0" i="0" dirty="0">
                          <a:effectLst/>
                          <a:latin typeface="Arial"/>
                        </a:rPr>
                        <a:t>                               </a:t>
                      </a:r>
                    </a:p>
                  </a:txBody>
                  <a:tcPr marL="53788" marR="53788" marT="53788" marB="53788" anchor="ctr">
                    <a:lnL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327123">
                <a:tc>
                  <a:txBody>
                    <a:bodyPr/>
                    <a:lstStyle/>
                    <a:p>
                      <a:pPr algn="r"/>
                      <a:r>
                        <a:rPr lang="pt-BR" sz="1000" b="1" i="0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Período de referência :</a:t>
                      </a:r>
                    </a:p>
                  </a:txBody>
                  <a:tcPr marL="53788" marR="53788" marT="53788" marB="53788" anchor="ctr">
                    <a:lnL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0" i="0" dirty="0" err="1" smtClean="0">
                          <a:effectLst/>
                          <a:latin typeface="Arial"/>
                        </a:rPr>
                        <a:t>Ref</a:t>
                      </a:r>
                      <a:r>
                        <a:rPr lang="pt-BR" sz="1200" b="0" i="0" baseline="0" dirty="0" smtClean="0">
                          <a:effectLst/>
                          <a:latin typeface="Arial"/>
                        </a:rPr>
                        <a:t>  outubro / 2014</a:t>
                      </a:r>
                      <a:r>
                        <a:rPr lang="pt-BR" sz="1200" b="0" i="0" dirty="0">
                          <a:effectLst/>
                          <a:latin typeface="Arial"/>
                        </a:rPr>
                        <a:t>           </a:t>
                      </a:r>
                      <a:r>
                        <a:rPr lang="pt-BR" sz="500" b="0" i="0" dirty="0">
                          <a:effectLst/>
                          <a:latin typeface="Arial"/>
                        </a:rPr>
                        <a:t>         </a:t>
                      </a:r>
                    </a:p>
                  </a:txBody>
                  <a:tcPr marL="53788" marR="53788" marT="53788" marB="53788" anchor="ctr">
                    <a:lnL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457200" y="32067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50760859"/>
              </p:ext>
            </p:extLst>
          </p:nvPr>
        </p:nvGraphicFramePr>
        <p:xfrm>
          <a:off x="755575" y="2564904"/>
          <a:ext cx="7632848" cy="4137660"/>
        </p:xfrm>
        <a:graphic>
          <a:graphicData uri="http://schemas.openxmlformats.org/drawingml/2006/table">
            <a:tbl>
              <a:tblPr/>
              <a:tblGrid>
                <a:gridCol w="1925403"/>
                <a:gridCol w="1925403"/>
                <a:gridCol w="1925403"/>
                <a:gridCol w="1856639"/>
              </a:tblGrid>
              <a:tr h="158736">
                <a:tc>
                  <a:txBody>
                    <a:bodyPr/>
                    <a:lstStyle/>
                    <a:p>
                      <a:pPr algn="ctr"/>
                      <a:r>
                        <a:rPr lang="pt-BR" sz="800" b="0" i="0" dirty="0">
                          <a:effectLst/>
                          <a:latin typeface="Arial"/>
                        </a:rPr>
                        <a:t>Perfil avaliador</a:t>
                      </a:r>
                    </a:p>
                  </a:txBody>
                  <a:tcPr marL="28575" marR="19050" marT="19050" marB="1905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 b="1" i="0">
                          <a:effectLst/>
                          <a:latin typeface="Arial"/>
                        </a:rPr>
                        <a:t>Critério</a:t>
                      </a:r>
                    </a:p>
                  </a:txBody>
                  <a:tcPr marL="28575" marR="19050" marT="19050" marB="1905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 b="0" i="0">
                          <a:effectLst/>
                          <a:latin typeface="Arial"/>
                        </a:rPr>
                        <a:t>Número de avaliadores</a:t>
                      </a:r>
                    </a:p>
                  </a:txBody>
                  <a:tcPr marL="28575" marR="19050" marT="19050" marB="1905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 b="0" i="0">
                          <a:effectLst/>
                          <a:latin typeface="Arial"/>
                        </a:rPr>
                        <a:t>Nota</a:t>
                      </a:r>
                    </a:p>
                  </a:txBody>
                  <a:tcPr marL="28575" marR="19050" marT="19050" marB="1905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328810">
                <a:tc>
                  <a:txBody>
                    <a:bodyPr/>
                    <a:lstStyle/>
                    <a:p>
                      <a:pPr algn="ctr"/>
                      <a:r>
                        <a:rPr lang="pt-BR" sz="800" b="0" i="0">
                          <a:effectLst/>
                          <a:latin typeface="Arial"/>
                        </a:rPr>
                        <a:t>Coordenador Pedagógico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 b="1" i="0">
                          <a:effectLst/>
                          <a:latin typeface="Arial"/>
                        </a:rPr>
                        <a:t>Distribuição do tempo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1" i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101</a:t>
                      </a:r>
                      <a:br>
                        <a:rPr lang="pt-BR" sz="900" b="1" i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</a:br>
                      <a:endParaRPr lang="pt-BR" sz="900" b="1" i="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1" i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9,66</a:t>
                      </a:r>
                      <a:br>
                        <a:rPr lang="pt-BR" sz="900" b="1" i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</a:br>
                      <a:endParaRPr lang="pt-BR" sz="900" b="1" i="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328810">
                <a:tc>
                  <a:txBody>
                    <a:bodyPr/>
                    <a:lstStyle/>
                    <a:p>
                      <a:pPr algn="ctr"/>
                      <a:r>
                        <a:rPr lang="pt-BR" sz="800" b="0" i="0">
                          <a:effectLst/>
                          <a:latin typeface="Arial"/>
                        </a:rPr>
                        <a:t>Coordenador Pedagógico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 b="1" i="0">
                          <a:effectLst/>
                          <a:latin typeface="Arial"/>
                        </a:rPr>
                        <a:t>Volume de informações apresentadas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1" i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101</a:t>
                      </a:r>
                      <a:br>
                        <a:rPr lang="pt-BR" sz="900" b="1" i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</a:br>
                      <a:endParaRPr lang="pt-BR" sz="900" b="1" i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1" i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9,68</a:t>
                      </a:r>
                      <a:br>
                        <a:rPr lang="pt-BR" sz="900" b="1" i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</a:br>
                      <a:endParaRPr lang="pt-BR" sz="900" b="1" i="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</a:tr>
              <a:tr h="328810">
                <a:tc>
                  <a:txBody>
                    <a:bodyPr/>
                    <a:lstStyle/>
                    <a:p>
                      <a:pPr algn="ctr"/>
                      <a:r>
                        <a:rPr lang="pt-BR" sz="800" b="0" i="0">
                          <a:effectLst/>
                          <a:latin typeface="Arial"/>
                        </a:rPr>
                        <a:t>Coordenador Pedagógico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 b="1" i="0">
                          <a:effectLst/>
                          <a:latin typeface="Arial"/>
                        </a:rPr>
                        <a:t>Relevância do conteúdo para a sua prática profissional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1" i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101</a:t>
                      </a:r>
                      <a:br>
                        <a:rPr lang="pt-BR" sz="900" b="1" i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</a:br>
                      <a:endParaRPr lang="pt-BR" sz="900" b="1" i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1" i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9,70</a:t>
                      </a:r>
                      <a:br>
                        <a:rPr lang="pt-BR" sz="900" b="1" i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</a:br>
                      <a:endParaRPr lang="pt-BR" sz="900" b="1" i="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328810">
                <a:tc>
                  <a:txBody>
                    <a:bodyPr/>
                    <a:lstStyle/>
                    <a:p>
                      <a:pPr algn="ctr"/>
                      <a:r>
                        <a:rPr lang="pt-BR" sz="800" b="0" i="0">
                          <a:effectLst/>
                          <a:latin typeface="Arial"/>
                        </a:rPr>
                        <a:t>Coordenador Pedagógico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 b="1" i="0">
                          <a:effectLst/>
                          <a:latin typeface="Arial"/>
                        </a:rPr>
                        <a:t>Aplicabilidade para a sua prática profissional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1" i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101</a:t>
                      </a:r>
                      <a:br>
                        <a:rPr lang="pt-BR" sz="900" b="1" i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</a:br>
                      <a:endParaRPr lang="pt-BR" sz="900" b="1" i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1" i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9,76</a:t>
                      </a:r>
                      <a:br>
                        <a:rPr lang="pt-BR" sz="900" b="1" i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</a:br>
                      <a:endParaRPr lang="pt-BR" sz="900" b="1" i="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</a:tr>
              <a:tr h="328810">
                <a:tc>
                  <a:txBody>
                    <a:bodyPr/>
                    <a:lstStyle/>
                    <a:p>
                      <a:pPr algn="ctr"/>
                      <a:r>
                        <a:rPr lang="pt-BR" sz="800" b="0" i="0">
                          <a:effectLst/>
                          <a:latin typeface="Arial"/>
                        </a:rPr>
                        <a:t>Orientador de Estudo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 b="1" i="0">
                          <a:effectLst/>
                          <a:latin typeface="Arial"/>
                        </a:rPr>
                        <a:t>Distribuição do tempo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1" i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172</a:t>
                      </a:r>
                      <a:br>
                        <a:rPr lang="pt-BR" sz="900" b="1" i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</a:br>
                      <a:endParaRPr lang="pt-BR" sz="900" b="1" i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1" i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9,72</a:t>
                      </a:r>
                      <a:br>
                        <a:rPr lang="pt-BR" sz="900" b="1" i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</a:br>
                      <a:endParaRPr lang="pt-BR" sz="900" b="1" i="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328810">
                <a:tc>
                  <a:txBody>
                    <a:bodyPr/>
                    <a:lstStyle/>
                    <a:p>
                      <a:pPr algn="ctr"/>
                      <a:r>
                        <a:rPr lang="pt-BR" sz="800" b="0" i="0">
                          <a:effectLst/>
                          <a:latin typeface="Arial"/>
                        </a:rPr>
                        <a:t>Orientador de Estudo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 b="1" i="0">
                          <a:effectLst/>
                          <a:latin typeface="Arial"/>
                        </a:rPr>
                        <a:t>Volume de informações apresentadas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1" i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172</a:t>
                      </a:r>
                      <a:br>
                        <a:rPr lang="pt-BR" sz="900" b="1" i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</a:br>
                      <a:endParaRPr lang="pt-BR" sz="900" b="1" i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1" i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9,77</a:t>
                      </a:r>
                      <a:br>
                        <a:rPr lang="pt-BR" sz="900" b="1" i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</a:br>
                      <a:endParaRPr lang="pt-BR" sz="900" b="1" i="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</a:tr>
              <a:tr h="328810">
                <a:tc>
                  <a:txBody>
                    <a:bodyPr/>
                    <a:lstStyle/>
                    <a:p>
                      <a:pPr algn="ctr"/>
                      <a:r>
                        <a:rPr lang="pt-BR" sz="800" b="0" i="0">
                          <a:effectLst/>
                          <a:latin typeface="Arial"/>
                        </a:rPr>
                        <a:t>Orientador de Estudo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 b="1" i="0">
                          <a:effectLst/>
                          <a:latin typeface="Arial"/>
                        </a:rPr>
                        <a:t>Aplicabilidade para a sua prática profissional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1" i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172</a:t>
                      </a:r>
                      <a:br>
                        <a:rPr lang="pt-BR" sz="900" b="1" i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</a:br>
                      <a:endParaRPr lang="pt-BR" sz="900" b="1" i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1" i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9,85</a:t>
                      </a:r>
                      <a:br>
                        <a:rPr lang="pt-BR" sz="900" b="1" i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</a:br>
                      <a:endParaRPr lang="pt-BR" sz="900" b="1" i="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328810">
                <a:tc>
                  <a:txBody>
                    <a:bodyPr/>
                    <a:lstStyle/>
                    <a:p>
                      <a:pPr algn="ctr"/>
                      <a:r>
                        <a:rPr lang="pt-BR" sz="800" b="0" i="0">
                          <a:effectLst/>
                          <a:latin typeface="Arial"/>
                        </a:rPr>
                        <a:t>Orientador de Estudo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 b="1" i="0">
                          <a:effectLst/>
                          <a:latin typeface="Arial"/>
                        </a:rPr>
                        <a:t>Relevância do conteúdo para a sua prática profissional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1" i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172</a:t>
                      </a:r>
                      <a:br>
                        <a:rPr lang="pt-BR" sz="900" b="1" i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</a:br>
                      <a:endParaRPr lang="pt-BR" sz="900" b="1" i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1" i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9,92</a:t>
                      </a:r>
                      <a:br>
                        <a:rPr lang="pt-BR" sz="900" b="1" i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</a:br>
                      <a:endParaRPr lang="pt-BR" sz="900" b="1" i="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</a:tr>
              <a:tr h="328810">
                <a:tc>
                  <a:txBody>
                    <a:bodyPr/>
                    <a:lstStyle/>
                    <a:p>
                      <a:pPr algn="ctr"/>
                      <a:r>
                        <a:rPr lang="pt-BR" sz="800" b="0" i="0">
                          <a:effectLst/>
                          <a:latin typeface="Arial"/>
                        </a:rPr>
                        <a:t>Professor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 b="1" i="0">
                          <a:effectLst/>
                          <a:latin typeface="Arial"/>
                        </a:rPr>
                        <a:t>Distribuição do tempo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1" i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1648</a:t>
                      </a:r>
                      <a:br>
                        <a:rPr lang="pt-BR" sz="900" b="1" i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</a:br>
                      <a:endParaRPr lang="pt-BR" sz="900" b="1" i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1" i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9,58</a:t>
                      </a:r>
                      <a:br>
                        <a:rPr lang="pt-BR" sz="900" b="1" i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</a:br>
                      <a:endParaRPr lang="pt-BR" sz="900" b="1" i="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328810">
                <a:tc>
                  <a:txBody>
                    <a:bodyPr/>
                    <a:lstStyle/>
                    <a:p>
                      <a:pPr algn="ctr"/>
                      <a:r>
                        <a:rPr lang="pt-BR" sz="800" b="0" i="0">
                          <a:effectLst/>
                          <a:latin typeface="Arial"/>
                        </a:rPr>
                        <a:t>Professor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 b="1" i="0">
                          <a:effectLst/>
                          <a:latin typeface="Arial"/>
                        </a:rPr>
                        <a:t>Volume de informações apresentadas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1" i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1648</a:t>
                      </a:r>
                      <a:br>
                        <a:rPr lang="pt-BR" sz="900" b="1" i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</a:br>
                      <a:endParaRPr lang="pt-BR" sz="900" b="1" i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1" i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9,65</a:t>
                      </a:r>
                      <a:br>
                        <a:rPr lang="pt-BR" sz="900" b="1" i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</a:br>
                      <a:endParaRPr lang="pt-BR" sz="900" b="1" i="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</a:tr>
              <a:tr h="328810">
                <a:tc>
                  <a:txBody>
                    <a:bodyPr/>
                    <a:lstStyle/>
                    <a:p>
                      <a:pPr algn="ctr"/>
                      <a:r>
                        <a:rPr lang="pt-BR" sz="800" b="0" i="0">
                          <a:effectLst/>
                          <a:latin typeface="Arial"/>
                        </a:rPr>
                        <a:t>Professor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 b="1" i="0">
                          <a:effectLst/>
                          <a:latin typeface="Arial"/>
                        </a:rPr>
                        <a:t>Aplicabilidade para a sua prática profissional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1" i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1648</a:t>
                      </a:r>
                      <a:br>
                        <a:rPr lang="pt-BR" sz="900" b="1" i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</a:br>
                      <a:endParaRPr lang="pt-BR" sz="900" b="1" i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1" i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9,69</a:t>
                      </a:r>
                      <a:br>
                        <a:rPr lang="pt-BR" sz="900" b="1" i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</a:br>
                      <a:endParaRPr lang="pt-BR" sz="900" b="1" i="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328810">
                <a:tc>
                  <a:txBody>
                    <a:bodyPr/>
                    <a:lstStyle/>
                    <a:p>
                      <a:pPr algn="ctr"/>
                      <a:r>
                        <a:rPr lang="pt-BR" sz="800" b="0" i="0">
                          <a:effectLst/>
                          <a:latin typeface="Arial"/>
                        </a:rPr>
                        <a:t>Professor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 b="1" i="0" dirty="0">
                          <a:effectLst/>
                          <a:latin typeface="Arial"/>
                        </a:rPr>
                        <a:t>Relevância do conteúdo para a sua prática profissional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1" i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1648</a:t>
                      </a:r>
                      <a:br>
                        <a:rPr lang="pt-BR" sz="900" b="1" i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</a:br>
                      <a:endParaRPr lang="pt-BR" sz="900" b="1" i="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1" i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9,72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6" name="Retângulo de cantos arredondados 5"/>
          <p:cNvSpPr/>
          <p:nvPr/>
        </p:nvSpPr>
        <p:spPr>
          <a:xfrm>
            <a:off x="2653114" y="2164641"/>
            <a:ext cx="1296144" cy="27707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/>
              <a:t>aplicar</a:t>
            </a:r>
            <a:endParaRPr lang="pt-BR" sz="1400" b="1" dirty="0"/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8006" y="2121297"/>
            <a:ext cx="1322387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4635502" y="2133940"/>
            <a:ext cx="8726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bg1"/>
                </a:solidFill>
              </a:rPr>
              <a:t>limpar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63625-0B05-4A96-860D-1421E73CB37E}" type="slidenum">
              <a:rPr lang="pt-BR" smtClean="0"/>
              <a:pPr/>
              <a:t>56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0307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pt-BR" sz="3200" dirty="0" smtClean="0"/>
              <a:t>Avaliação Complementar – Conteúdo – por IES</a:t>
            </a:r>
            <a:endParaRPr lang="pt-BR" sz="24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64904"/>
            <a:ext cx="179863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91615122"/>
              </p:ext>
            </p:extLst>
          </p:nvPr>
        </p:nvGraphicFramePr>
        <p:xfrm>
          <a:off x="323528" y="1052736"/>
          <a:ext cx="8229601" cy="1466849"/>
        </p:xfrm>
        <a:graphic>
          <a:graphicData uri="http://schemas.openxmlformats.org/drawingml/2006/table">
            <a:tbl>
              <a:tblPr/>
              <a:tblGrid>
                <a:gridCol w="597837"/>
                <a:gridCol w="597837"/>
                <a:gridCol w="1606687"/>
                <a:gridCol w="1410522"/>
                <a:gridCol w="1447887"/>
                <a:gridCol w="1559981"/>
                <a:gridCol w="1008850"/>
              </a:tblGrid>
              <a:tr h="187036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AVALIAÇÃO COMPLEMENTAR EM RELAÇÃO AO CONTEÚDO - por </a:t>
                      </a:r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perfil</a:t>
                      </a:r>
                    </a:p>
                    <a:p>
                      <a:pPr algn="ctr" fontAlgn="b"/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6110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UF</a:t>
                      </a:r>
                    </a:p>
                  </a:txBody>
                  <a:tcPr marL="9352" marR="9352" marT="9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IES</a:t>
                      </a:r>
                    </a:p>
                  </a:txBody>
                  <a:tcPr marL="9352" marR="9352" marT="9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PERFIL</a:t>
                      </a:r>
                    </a:p>
                  </a:txBody>
                  <a:tcPr marL="9352" marR="9352" marT="9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Aplicabilidade para a sua prática profissional</a:t>
                      </a:r>
                    </a:p>
                  </a:txBody>
                  <a:tcPr marL="9352" marR="9352" marT="93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Distribuição do tempo</a:t>
                      </a:r>
                      <a:endParaRPr lang="pt-BR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Relevância do conteúdo para a sua prática profissional</a:t>
                      </a:r>
                    </a:p>
                  </a:txBody>
                  <a:tcPr marL="9352" marR="9352" marT="93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Volume de informações apresentadas</a:t>
                      </a:r>
                    </a:p>
                  </a:txBody>
                  <a:tcPr marL="9352" marR="9352" marT="93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8703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XX</a:t>
                      </a:r>
                    </a:p>
                  </a:txBody>
                  <a:tcPr marL="9352" marR="9352" marT="9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UFYYY</a:t>
                      </a:r>
                    </a:p>
                  </a:txBody>
                  <a:tcPr marL="9352" marR="9352" marT="9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Coordenador Pedagógico</a:t>
                      </a:r>
                    </a:p>
                  </a:txBody>
                  <a:tcPr marL="9352" marR="9352" marT="9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9,79</a:t>
                      </a:r>
                    </a:p>
                  </a:txBody>
                  <a:tcPr marL="9352" marR="9352" marT="9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9,66</a:t>
                      </a:r>
                    </a:p>
                  </a:txBody>
                  <a:tcPr marL="9352" marR="9352" marT="9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9,81</a:t>
                      </a:r>
                    </a:p>
                  </a:txBody>
                  <a:tcPr marL="9352" marR="9352" marT="9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9,64</a:t>
                      </a:r>
                    </a:p>
                  </a:txBody>
                  <a:tcPr marL="9352" marR="9352" marT="9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703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Orientador de Estudo</a:t>
                      </a:r>
                    </a:p>
                  </a:txBody>
                  <a:tcPr marL="9352" marR="9352" marT="9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9,86</a:t>
                      </a:r>
                    </a:p>
                  </a:txBody>
                  <a:tcPr marL="9352" marR="9352" marT="9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9,71</a:t>
                      </a:r>
                    </a:p>
                  </a:txBody>
                  <a:tcPr marL="9352" marR="9352" marT="9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9,88</a:t>
                      </a:r>
                    </a:p>
                  </a:txBody>
                  <a:tcPr marL="9352" marR="9352" marT="9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9,81</a:t>
                      </a:r>
                    </a:p>
                  </a:txBody>
                  <a:tcPr marL="9352" marR="9352" marT="9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703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Professor</a:t>
                      </a:r>
                    </a:p>
                  </a:txBody>
                  <a:tcPr marL="9352" marR="9352" marT="9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9,64</a:t>
                      </a:r>
                    </a:p>
                  </a:txBody>
                  <a:tcPr marL="9352" marR="9352" marT="9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9,49</a:t>
                      </a:r>
                    </a:p>
                  </a:txBody>
                  <a:tcPr marL="9352" marR="9352" marT="9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9,66</a:t>
                      </a:r>
                    </a:p>
                  </a:txBody>
                  <a:tcPr marL="9352" marR="9352" marT="9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9,54</a:t>
                      </a:r>
                    </a:p>
                  </a:txBody>
                  <a:tcPr marL="9352" marR="9352" marT="9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284984"/>
            <a:ext cx="4584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63625-0B05-4A96-860D-1421E73CB37E}" type="slidenum">
              <a:rPr lang="pt-BR" smtClean="0"/>
              <a:pPr/>
              <a:t>57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374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pt-BR" sz="3200" dirty="0"/>
              <a:t>Avaliação </a:t>
            </a:r>
            <a:r>
              <a:rPr lang="pt-BR" sz="3200" dirty="0" smtClean="0"/>
              <a:t>Complementar – bolsista OE </a:t>
            </a:r>
            <a:endParaRPr lang="pt-BR" sz="32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67544" y="908720"/>
            <a:ext cx="3024336" cy="639762"/>
          </a:xfrm>
        </p:spPr>
        <p:txBody>
          <a:bodyPr/>
          <a:lstStyle/>
          <a:p>
            <a:pPr algn="ctr"/>
            <a:r>
              <a:rPr lang="pt-BR" dirty="0" smtClean="0"/>
              <a:t>Avaliadores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7544" y="1628800"/>
            <a:ext cx="3456384" cy="3951288"/>
          </a:xfrm>
        </p:spPr>
        <p:txBody>
          <a:bodyPr>
            <a:normAutofit/>
          </a:bodyPr>
          <a:lstStyle/>
          <a:p>
            <a:r>
              <a:rPr lang="pt-BR" sz="2000" dirty="0" smtClean="0"/>
              <a:t>Professor</a:t>
            </a:r>
          </a:p>
          <a:p>
            <a:r>
              <a:rPr lang="pt-BR" sz="2000" dirty="0" smtClean="0"/>
              <a:t>Coordenador Pedagógico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4009" y="908720"/>
            <a:ext cx="3024336" cy="639762"/>
          </a:xfrm>
        </p:spPr>
        <p:txBody>
          <a:bodyPr/>
          <a:lstStyle/>
          <a:p>
            <a:pPr algn="ctr"/>
            <a:r>
              <a:rPr lang="pt-BR" dirty="0" smtClean="0"/>
              <a:t>Avaliados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572000" y="1556792"/>
            <a:ext cx="3384376" cy="3951288"/>
          </a:xfrm>
        </p:spPr>
        <p:txBody>
          <a:bodyPr/>
          <a:lstStyle/>
          <a:p>
            <a:r>
              <a:rPr lang="pt-BR" sz="2000" dirty="0" smtClean="0"/>
              <a:t>Orientador de Estudos</a:t>
            </a:r>
          </a:p>
          <a:p>
            <a:r>
              <a:rPr lang="pt-BR" sz="2000" dirty="0" smtClean="0"/>
              <a:t>Orientador de Estudos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7" name="Seta para a direita 6"/>
          <p:cNvSpPr/>
          <p:nvPr/>
        </p:nvSpPr>
        <p:spPr>
          <a:xfrm>
            <a:off x="3708783" y="1680828"/>
            <a:ext cx="72008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3213" y="2060848"/>
            <a:ext cx="755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19331897"/>
              </p:ext>
            </p:extLst>
          </p:nvPr>
        </p:nvGraphicFramePr>
        <p:xfrm>
          <a:off x="971600" y="3068964"/>
          <a:ext cx="6264696" cy="2520273"/>
        </p:xfrm>
        <a:graphic>
          <a:graphicData uri="http://schemas.openxmlformats.org/drawingml/2006/table">
            <a:tbl>
              <a:tbl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tblPr>
              <a:tblGrid>
                <a:gridCol w="6264696"/>
              </a:tblGrid>
              <a:tr h="360039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Domínio do conteúdo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60039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Métodos e técnicas utilizados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60039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Condução das atividades propostas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60039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Clareza na exposição dos assuntos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60039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Relacionamento com o grupo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60039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Divulgação prévia do encontro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60039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Presteza no encaminhamento ou resolução de problemas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63625-0B05-4A96-860D-1421E73CB37E}" type="slidenum">
              <a:rPr lang="pt-BR" smtClean="0"/>
              <a:pPr/>
              <a:t>58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985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395536" y="1268760"/>
            <a:ext cx="8424936" cy="4896544"/>
          </a:xfrm>
          <a:prstGeom prst="roundRect">
            <a:avLst/>
          </a:prstGeom>
          <a:solidFill>
            <a:schemeClr val="accent5">
              <a:lumMod val="75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pt-BR" sz="3200" dirty="0" smtClean="0"/>
              <a:t>Avaliação Complementar – </a:t>
            </a:r>
            <a:r>
              <a:rPr lang="pt-BR" sz="2400" dirty="0" smtClean="0"/>
              <a:t>Orientador de Estudos</a:t>
            </a:r>
            <a:endParaRPr lang="pt-BR" sz="24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17444"/>
            <a:ext cx="179863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D:\Users\yveliseverde\AppData\Local\Microsoft\Windows\Temporary Internet Files\Content.Outlook\YLKLTSN9\IMG_20141015_1011375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318" y="1604829"/>
            <a:ext cx="7520372" cy="422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63625-0B05-4A96-860D-1421E73CB37E}" type="slidenum">
              <a:rPr lang="pt-BR" smtClean="0"/>
              <a:pPr/>
              <a:t>59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9262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8661"/>
            <a:ext cx="8229600" cy="576064"/>
          </a:xfrm>
        </p:spPr>
        <p:txBody>
          <a:bodyPr>
            <a:noAutofit/>
          </a:bodyPr>
          <a:lstStyle/>
          <a:p>
            <a:r>
              <a:rPr lang="pt-BR" sz="3600" dirty="0" smtClean="0"/>
              <a:t/>
            </a:r>
            <a:br>
              <a:rPr lang="pt-BR" sz="3600" dirty="0" smtClean="0"/>
            </a:br>
            <a:r>
              <a:rPr lang="pt-BR" sz="3600" dirty="0" smtClean="0"/>
              <a:t>Recursos orçamentários previstos</a:t>
            </a:r>
            <a:br>
              <a:rPr lang="pt-BR" sz="3600" dirty="0" smtClean="0"/>
            </a:br>
            <a:endParaRPr lang="pt-BR" sz="3600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52249309"/>
              </p:ext>
            </p:extLst>
          </p:nvPr>
        </p:nvGraphicFramePr>
        <p:xfrm>
          <a:off x="251520" y="692696"/>
          <a:ext cx="8424936" cy="5902572"/>
        </p:xfrm>
        <a:graphic>
          <a:graphicData uri="http://schemas.openxmlformats.org/drawingml/2006/table">
            <a:tbl>
              <a:tblPr/>
              <a:tblGrid>
                <a:gridCol w="720080"/>
                <a:gridCol w="2304256"/>
                <a:gridCol w="1584176"/>
                <a:gridCol w="1440160"/>
                <a:gridCol w="648072"/>
                <a:gridCol w="1728192"/>
              </a:tblGrid>
              <a:tr h="590643">
                <a:tc>
                  <a:txBody>
                    <a:bodyPr/>
                    <a:lstStyle/>
                    <a:p>
                      <a:pPr algn="ctr" fontAlgn="ctr"/>
                      <a:endParaRPr lang="pt-B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PERFIL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Número de Instituições</a:t>
                      </a:r>
                    </a:p>
                    <a:p>
                      <a:pPr algn="ctr" fontAlgn="t"/>
                      <a:endParaRPr lang="pt-B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Valor anual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417462">
                <a:tc rowSpan="3"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CUSTEIO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LOA 20 </a:t>
                      </a:r>
                      <a:r>
                        <a:rPr lang="pt-BR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rj</a:t>
                      </a:r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– Universidades Federais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32.000.000,00</a:t>
                      </a:r>
                    </a:p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67716">
                <a:tc vMerge="1">
                  <a:txBody>
                    <a:bodyPr/>
                    <a:lstStyle/>
                    <a:p>
                      <a:pPr algn="l" fontAlgn="b"/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 – Estados (empenho) CE,</a:t>
                      </a:r>
                      <a:r>
                        <a:rPr lang="pt-BR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SP, PR, RN e MT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8.263.832,56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9565">
                <a:tc vMerge="1">
                  <a:txBody>
                    <a:bodyPr/>
                    <a:lstStyle/>
                    <a:p>
                      <a:pPr algn="l" fontAlgn="b"/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 – Universidades Estaduais (empenho)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2.181.600,78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57963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subtotal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1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42.445.433,34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417963">
                <a:tc>
                  <a:txBody>
                    <a:bodyPr/>
                    <a:lstStyle/>
                    <a:p>
                      <a:pPr algn="l" fontAlgn="b"/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PERFIL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pt-BR" sz="1100" b="1" i="0" u="none" strike="noStrike" dirty="0" smtClean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  <a:p>
                      <a:pPr algn="ctr" fontAlgn="t"/>
                      <a:r>
                        <a:rPr lang="pt-BR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Valor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Número de participantes previstos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Número de meses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Valor anual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57963">
                <a:tc rowSpan="8"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BOLSAS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Coordenador Adjunto da IES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</a:t>
                      </a:r>
                      <a:r>
                        <a:rPr lang="pt-BR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1.400,00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1.324.200,00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57963">
                <a:tc vMerge="1">
                  <a:txBody>
                    <a:bodyPr/>
                    <a:lstStyle/>
                    <a:p>
                      <a:pPr algn="l" fontAlgn="b"/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Coordenador Geral da IES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R$ 2.000,00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1.248.000,00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57963">
                <a:tc vMerge="1">
                  <a:txBody>
                    <a:bodyPr/>
                    <a:lstStyle/>
                    <a:p>
                      <a:pPr algn="l" fontAlgn="b"/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Coordenador Pedagógico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R$ 200,00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10.623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21.246.000,00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57963">
                <a:tc vMerge="1">
                  <a:txBody>
                    <a:bodyPr/>
                    <a:lstStyle/>
                    <a:p>
                      <a:pPr algn="l" fontAlgn="b"/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Formador da IES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R$ 1.100,00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369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4.464.900,00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57963">
                <a:tc vMerge="1">
                  <a:txBody>
                    <a:bodyPr/>
                    <a:lstStyle/>
                    <a:p>
                      <a:pPr algn="l" fontAlgn="b"/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Formador Regional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R$ 1.100,00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9.350.000,00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57963">
                <a:tc vMerge="1">
                  <a:txBody>
                    <a:bodyPr/>
                    <a:lstStyle/>
                    <a:p>
                      <a:pPr algn="l" fontAlgn="b"/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Orientador de Estudo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R$ 675,00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12.201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93.334.650,00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57963">
                <a:tc vMerge="1">
                  <a:txBody>
                    <a:bodyPr/>
                    <a:lstStyle/>
                    <a:p>
                      <a:pPr algn="l" fontAlgn="b"/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Professor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R$ 200,00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308.967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617.934.000,00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57963">
                <a:tc vMerge="1">
                  <a:txBody>
                    <a:bodyPr/>
                    <a:lstStyle/>
                    <a:p>
                      <a:pPr algn="l" fontAlgn="b"/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Supervisor da IES e da Seduc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</a:t>
                      </a:r>
                      <a:r>
                        <a:rPr lang="pt-BR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1.200,00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239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3.441.600,00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2081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subtotal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R$ 752.349.350,00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57963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GERAL PARA AÇÕES DE 2014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R$ 794.794.783,34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63625-0B05-4A96-860D-1421E73CB37E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705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62074"/>
          </a:xfrm>
        </p:spPr>
        <p:txBody>
          <a:bodyPr>
            <a:noAutofit/>
          </a:bodyPr>
          <a:lstStyle/>
          <a:p>
            <a:r>
              <a:rPr lang="pt-BR" sz="3200" dirty="0" smtClean="0"/>
              <a:t>Avaliação do Orientador de Estudos pelo Professor – por mês de referência</a:t>
            </a:r>
            <a:endParaRPr lang="pt-BR" sz="32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74214773"/>
              </p:ext>
            </p:extLst>
          </p:nvPr>
        </p:nvGraphicFramePr>
        <p:xfrm>
          <a:off x="395536" y="1196752"/>
          <a:ext cx="4392487" cy="2376264"/>
        </p:xfrm>
        <a:graphic>
          <a:graphicData uri="http://schemas.openxmlformats.org/drawingml/2006/table">
            <a:tbl>
              <a:tblPr/>
              <a:tblGrid>
                <a:gridCol w="2251987"/>
                <a:gridCol w="535125"/>
                <a:gridCol w="535125"/>
                <a:gridCol w="535125"/>
                <a:gridCol w="535125"/>
              </a:tblGrid>
              <a:tr h="216024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avaliação dos orientadores de estudos pelo coordenador pedagógico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Mês Referência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JUN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JUL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AGO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SET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JOSE JOÃO SANTOS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JOSÉ RAIMUNDO ALVES ALENCAR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LOVIONILDE CAVALCANTI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MARIA DE LURDES NASCIMENTO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MARIA FRANCISCA SANTOS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MARIA LUIZA SANTOS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RAQUEL ROSA DA COSTA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RUBENILDE LEMAN SILVA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VIVIAN AURENICE DE SOUZA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8630" y="3641725"/>
            <a:ext cx="6803122" cy="3099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306" y="3717032"/>
            <a:ext cx="179863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63625-0B05-4A96-860D-1421E73CB37E}" type="slidenum">
              <a:rPr lang="pt-BR" smtClean="0"/>
              <a:pPr/>
              <a:t>60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2424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323528" y="114300"/>
            <a:ext cx="8712968" cy="662706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76463473"/>
              </p:ext>
            </p:extLst>
          </p:nvPr>
        </p:nvGraphicFramePr>
        <p:xfrm>
          <a:off x="827584" y="2420888"/>
          <a:ext cx="7632846" cy="3982818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1272141"/>
                <a:gridCol w="1272141"/>
                <a:gridCol w="1272141"/>
                <a:gridCol w="1272141"/>
                <a:gridCol w="1272141"/>
                <a:gridCol w="1272141"/>
              </a:tblGrid>
              <a:tr h="346845"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 marL="72999" marR="72999" marT="72999" marB="72999" anchor="ctr">
                    <a:lnL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400"/>
                    </a:p>
                  </a:txBody>
                  <a:tcPr marL="70079" marR="70079" marT="35040" marB="35040">
                    <a:lnL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400"/>
                    </a:p>
                  </a:txBody>
                  <a:tcPr marL="70079" marR="70079" marT="35040" marB="35040">
                    <a:lnB w="190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 marL="70079" marR="70079" marT="35040" marB="35040">
                    <a:lnB w="190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400"/>
                    </a:p>
                  </a:txBody>
                  <a:tcPr marL="70079" marR="70079" marT="35040" marB="35040">
                    <a:lnB w="190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400"/>
                    </a:p>
                  </a:txBody>
                  <a:tcPr marL="70079" marR="70079" marT="35040" marB="35040"/>
                </a:tc>
              </a:tr>
              <a:tr h="273570">
                <a:tc>
                  <a:txBody>
                    <a:bodyPr/>
                    <a:lstStyle/>
                    <a:p>
                      <a:pPr algn="ctr"/>
                      <a:r>
                        <a:rPr lang="pt-BR" sz="600" b="0" i="0">
                          <a:effectLst/>
                          <a:latin typeface="Arial"/>
                        </a:rPr>
                        <a:t>CPF</a:t>
                      </a:r>
                    </a:p>
                  </a:txBody>
                  <a:tcPr marL="21900" marR="14600" marT="14600" marB="1460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600" b="0" i="0">
                          <a:effectLst/>
                          <a:latin typeface="Arial"/>
                        </a:rPr>
                        <a:t>Nome</a:t>
                      </a:r>
                    </a:p>
                  </a:txBody>
                  <a:tcPr marL="21900" marR="14600" marT="14600" marB="1460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600" b="0" i="0">
                          <a:effectLst/>
                          <a:latin typeface="Arial"/>
                        </a:rPr>
                        <a:t>Esfera</a:t>
                      </a:r>
                    </a:p>
                  </a:txBody>
                  <a:tcPr marL="21900" marR="14600" marT="14600" marB="1460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600" b="0" i="0">
                          <a:effectLst/>
                          <a:latin typeface="Arial"/>
                        </a:rPr>
                        <a:t>Número de avaliadores</a:t>
                      </a:r>
                    </a:p>
                  </a:txBody>
                  <a:tcPr marL="21900" marR="14600" marT="14600" marB="1460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600" b="0" i="0" dirty="0">
                          <a:effectLst/>
                          <a:latin typeface="Arial"/>
                        </a:rPr>
                        <a:t>Nota</a:t>
                      </a:r>
                    </a:p>
                  </a:txBody>
                  <a:tcPr marL="21900" marR="14600" marT="14600" marB="1460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 marL="70079" marR="70079" marT="35040" marB="35040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8335">
                <a:tc>
                  <a:txBody>
                    <a:bodyPr/>
                    <a:lstStyle/>
                    <a:p>
                      <a:pPr algn="ctr"/>
                      <a:r>
                        <a:rPr lang="pt-BR" sz="600" b="0" i="0">
                          <a:effectLst/>
                          <a:latin typeface="Arial"/>
                        </a:rPr>
                        <a:t>UFMA - Fundação Universidade Federal do Maranhão</a:t>
                      </a:r>
                    </a:p>
                  </a:txBody>
                  <a:tcPr marL="21900" marR="21900" marT="21900" marB="2190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600" b="0" i="0">
                          <a:solidFill>
                            <a:srgbClr val="999999"/>
                          </a:solidFill>
                          <a:effectLst/>
                          <a:latin typeface="Arial"/>
                        </a:rPr>
                        <a:t>02459792395</a:t>
                      </a:r>
                      <a:br>
                        <a:rPr lang="pt-BR" sz="600" b="0" i="0">
                          <a:solidFill>
                            <a:srgbClr val="999999"/>
                          </a:solidFill>
                          <a:effectLst/>
                          <a:latin typeface="Arial"/>
                        </a:rPr>
                      </a:br>
                      <a:endParaRPr lang="pt-BR" sz="600" b="0" i="0">
                        <a:solidFill>
                          <a:srgbClr val="999999"/>
                        </a:solidFill>
                        <a:effectLst/>
                        <a:latin typeface="Arial"/>
                      </a:endParaRPr>
                    </a:p>
                  </a:txBody>
                  <a:tcPr marL="21900" marR="21900" marT="21900" marB="2190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600" b="0" i="0">
                          <a:effectLst/>
                          <a:latin typeface="Arial"/>
                        </a:rPr>
                        <a:t>RAQUEL DA COSTA ROSA</a:t>
                      </a:r>
                    </a:p>
                  </a:txBody>
                  <a:tcPr marL="21900" marR="21900" marT="21900" marB="2190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600" b="0" i="0">
                          <a:effectLst/>
                          <a:latin typeface="Arial"/>
                        </a:rPr>
                        <a:t>Equipe IES</a:t>
                      </a:r>
                    </a:p>
                  </a:txBody>
                  <a:tcPr marL="21900" marR="21900" marT="21900" marB="2190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600" b="0" i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</a:t>
                      </a:r>
                      <a:br>
                        <a:rPr lang="pt-BR" sz="600" b="0" i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</a:br>
                      <a:endParaRPr lang="pt-BR" sz="600" b="0" i="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21900" marR="21900" marT="21900" marB="2190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600" b="0" i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10,00</a:t>
                      </a:r>
                      <a:br>
                        <a:rPr lang="pt-BR" sz="600" b="0" i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</a:br>
                      <a:endParaRPr lang="pt-BR" sz="600" b="0" i="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21900" marR="21900" marT="21900" marB="2190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278335">
                <a:tc>
                  <a:txBody>
                    <a:bodyPr/>
                    <a:lstStyle/>
                    <a:p>
                      <a:pPr algn="ctr"/>
                      <a:r>
                        <a:rPr lang="pt-BR" sz="600" b="0" i="0">
                          <a:effectLst/>
                          <a:latin typeface="Arial"/>
                        </a:rPr>
                        <a:t>UFMA - Fundação Universidade Federal do Maranhão</a:t>
                      </a:r>
                    </a:p>
                  </a:txBody>
                  <a:tcPr marL="21900" marR="21900" marT="21900" marB="2190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600" b="0" i="0">
                          <a:solidFill>
                            <a:srgbClr val="999999"/>
                          </a:solidFill>
                          <a:effectLst/>
                          <a:latin typeface="Arial"/>
                        </a:rPr>
                        <a:t>43178308334</a:t>
                      </a:r>
                      <a:br>
                        <a:rPr lang="pt-BR" sz="600" b="0" i="0">
                          <a:solidFill>
                            <a:srgbClr val="999999"/>
                          </a:solidFill>
                          <a:effectLst/>
                          <a:latin typeface="Arial"/>
                        </a:rPr>
                      </a:br>
                      <a:endParaRPr lang="pt-BR" sz="600" b="0" i="0">
                        <a:solidFill>
                          <a:srgbClr val="999999"/>
                        </a:solidFill>
                        <a:effectLst/>
                        <a:latin typeface="Arial"/>
                      </a:endParaRPr>
                    </a:p>
                  </a:txBody>
                  <a:tcPr marL="21900" marR="21900" marT="21900" marB="2190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600" b="0" i="0">
                          <a:effectLst/>
                          <a:latin typeface="Arial"/>
                        </a:rPr>
                        <a:t>ALZENIR SILVA CARVALHO</a:t>
                      </a:r>
                    </a:p>
                  </a:txBody>
                  <a:tcPr marL="21900" marR="21900" marT="21900" marB="2190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600" b="0" i="0">
                          <a:effectLst/>
                          <a:latin typeface="Arial"/>
                        </a:rPr>
                        <a:t>Equipe IES</a:t>
                      </a:r>
                    </a:p>
                  </a:txBody>
                  <a:tcPr marL="21900" marR="21900" marT="21900" marB="2190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600" b="0" i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</a:t>
                      </a:r>
                      <a:br>
                        <a:rPr lang="pt-BR" sz="600" b="0" i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</a:br>
                      <a:endParaRPr lang="pt-BR" sz="600" b="0" i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21900" marR="21900" marT="21900" marB="2190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600" b="0" i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10,00</a:t>
                      </a:r>
                      <a:br>
                        <a:rPr lang="pt-BR" sz="600" b="0" i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</a:br>
                      <a:endParaRPr lang="pt-BR" sz="600" b="0" i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21900" marR="21900" marT="21900" marB="2190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</a:tr>
              <a:tr h="278335">
                <a:tc>
                  <a:txBody>
                    <a:bodyPr/>
                    <a:lstStyle/>
                    <a:p>
                      <a:pPr algn="ctr"/>
                      <a:r>
                        <a:rPr lang="pt-BR" sz="600" b="0" i="0">
                          <a:effectLst/>
                          <a:latin typeface="Arial"/>
                        </a:rPr>
                        <a:t>UFMA - Fundação Universidade Federal do Maranhão</a:t>
                      </a:r>
                    </a:p>
                  </a:txBody>
                  <a:tcPr marL="21900" marR="21900" marT="21900" marB="2190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600" b="0" i="0">
                          <a:solidFill>
                            <a:srgbClr val="999999"/>
                          </a:solidFill>
                          <a:effectLst/>
                          <a:latin typeface="Arial"/>
                        </a:rPr>
                        <a:t>71151958387</a:t>
                      </a:r>
                      <a:br>
                        <a:rPr lang="pt-BR" sz="600" b="0" i="0">
                          <a:solidFill>
                            <a:srgbClr val="999999"/>
                          </a:solidFill>
                          <a:effectLst/>
                          <a:latin typeface="Arial"/>
                        </a:rPr>
                      </a:br>
                      <a:endParaRPr lang="pt-BR" sz="600" b="0" i="0">
                        <a:solidFill>
                          <a:srgbClr val="999999"/>
                        </a:solidFill>
                        <a:effectLst/>
                        <a:latin typeface="Arial"/>
                      </a:endParaRPr>
                    </a:p>
                  </a:txBody>
                  <a:tcPr marL="21900" marR="21900" marT="21900" marB="2190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600" b="0" i="0">
                          <a:effectLst/>
                          <a:latin typeface="Arial"/>
                        </a:rPr>
                        <a:t>RUBENILDE LEMOS MESQUITA</a:t>
                      </a:r>
                    </a:p>
                  </a:txBody>
                  <a:tcPr marL="21900" marR="21900" marT="21900" marB="2190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600" b="0" i="0">
                          <a:effectLst/>
                          <a:latin typeface="Arial"/>
                        </a:rPr>
                        <a:t>Equipe IES</a:t>
                      </a:r>
                    </a:p>
                  </a:txBody>
                  <a:tcPr marL="21900" marR="21900" marT="21900" marB="2190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600" b="0" i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</a:t>
                      </a:r>
                      <a:br>
                        <a:rPr lang="pt-BR" sz="600" b="0" i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</a:br>
                      <a:endParaRPr lang="pt-BR" sz="600" b="0" i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21900" marR="21900" marT="21900" marB="2190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600" b="0" i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7,57</a:t>
                      </a:r>
                      <a:br>
                        <a:rPr lang="pt-BR" sz="600" b="0" i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</a:br>
                      <a:endParaRPr lang="pt-BR" sz="600" b="0" i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21900" marR="21900" marT="21900" marB="2190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278335">
                <a:tc>
                  <a:txBody>
                    <a:bodyPr/>
                    <a:lstStyle/>
                    <a:p>
                      <a:pPr algn="ctr"/>
                      <a:r>
                        <a:rPr lang="pt-BR" sz="600" b="0" i="0">
                          <a:effectLst/>
                          <a:latin typeface="Arial"/>
                        </a:rPr>
                        <a:t>UFMA - Fundação Universidade Federal do Maranhão</a:t>
                      </a:r>
                    </a:p>
                  </a:txBody>
                  <a:tcPr marL="21900" marR="21900" marT="21900" marB="2190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600" b="0" i="0">
                          <a:solidFill>
                            <a:srgbClr val="999999"/>
                          </a:solidFill>
                          <a:effectLst/>
                          <a:latin typeface="Arial"/>
                        </a:rPr>
                        <a:t>25580361300</a:t>
                      </a:r>
                      <a:br>
                        <a:rPr lang="pt-BR" sz="600" b="0" i="0">
                          <a:solidFill>
                            <a:srgbClr val="999999"/>
                          </a:solidFill>
                          <a:effectLst/>
                          <a:latin typeface="Arial"/>
                        </a:rPr>
                      </a:br>
                      <a:endParaRPr lang="pt-BR" sz="600" b="0" i="0">
                        <a:solidFill>
                          <a:srgbClr val="999999"/>
                        </a:solidFill>
                        <a:effectLst/>
                        <a:latin typeface="Arial"/>
                      </a:endParaRPr>
                    </a:p>
                  </a:txBody>
                  <a:tcPr marL="21900" marR="21900" marT="21900" marB="2190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600" b="0" i="0">
                          <a:effectLst/>
                          <a:latin typeface="Arial"/>
                        </a:rPr>
                        <a:t>LIVONILDE CARVALHO MELO</a:t>
                      </a:r>
                    </a:p>
                  </a:txBody>
                  <a:tcPr marL="21900" marR="21900" marT="21900" marB="2190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600" b="0" i="0">
                          <a:effectLst/>
                          <a:latin typeface="Arial"/>
                        </a:rPr>
                        <a:t>Equipe IES</a:t>
                      </a:r>
                    </a:p>
                  </a:txBody>
                  <a:tcPr marL="21900" marR="21900" marT="21900" marB="2190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600" b="0" i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</a:t>
                      </a:r>
                      <a:br>
                        <a:rPr lang="pt-BR" sz="600" b="0" i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</a:br>
                      <a:endParaRPr lang="pt-BR" sz="600" b="0" i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21900" marR="21900" marT="21900" marB="2190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600" b="0" i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9,00</a:t>
                      </a:r>
                      <a:br>
                        <a:rPr lang="pt-BR" sz="600" b="0" i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</a:br>
                      <a:endParaRPr lang="pt-BR" sz="600" b="0" i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21900" marR="21900" marT="21900" marB="2190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</a:tr>
              <a:tr h="278335">
                <a:tc>
                  <a:txBody>
                    <a:bodyPr/>
                    <a:lstStyle/>
                    <a:p>
                      <a:pPr algn="ctr"/>
                      <a:r>
                        <a:rPr lang="pt-BR" sz="600" b="0" i="0">
                          <a:effectLst/>
                          <a:latin typeface="Arial"/>
                        </a:rPr>
                        <a:t>UFMA - Fundação Universidade Federal do Maranhão</a:t>
                      </a:r>
                    </a:p>
                  </a:txBody>
                  <a:tcPr marL="21900" marR="21900" marT="21900" marB="2190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600" b="0" i="0">
                          <a:solidFill>
                            <a:srgbClr val="999999"/>
                          </a:solidFill>
                          <a:effectLst/>
                          <a:latin typeface="Arial"/>
                        </a:rPr>
                        <a:t>12475718315</a:t>
                      </a:r>
                      <a:br>
                        <a:rPr lang="pt-BR" sz="600" b="0" i="0">
                          <a:solidFill>
                            <a:srgbClr val="999999"/>
                          </a:solidFill>
                          <a:effectLst/>
                          <a:latin typeface="Arial"/>
                        </a:rPr>
                      </a:br>
                      <a:endParaRPr lang="pt-BR" sz="600" b="0" i="0">
                        <a:solidFill>
                          <a:srgbClr val="999999"/>
                        </a:solidFill>
                        <a:effectLst/>
                        <a:latin typeface="Arial"/>
                      </a:endParaRPr>
                    </a:p>
                  </a:txBody>
                  <a:tcPr marL="21900" marR="21900" marT="21900" marB="2190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600" b="0" i="0">
                          <a:effectLst/>
                          <a:latin typeface="Arial"/>
                        </a:rPr>
                        <a:t>MARIA LUIZA SANTOS GAMA</a:t>
                      </a:r>
                    </a:p>
                  </a:txBody>
                  <a:tcPr marL="21900" marR="21900" marT="21900" marB="2190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600" b="0" i="0">
                          <a:effectLst/>
                          <a:latin typeface="Arial"/>
                        </a:rPr>
                        <a:t>Equipe IES</a:t>
                      </a:r>
                    </a:p>
                  </a:txBody>
                  <a:tcPr marL="21900" marR="21900" marT="21900" marB="2190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600" b="0" i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</a:t>
                      </a:r>
                      <a:br>
                        <a:rPr lang="pt-BR" sz="600" b="0" i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</a:br>
                      <a:endParaRPr lang="pt-BR" sz="600" b="0" i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21900" marR="21900" marT="21900" marB="2190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600" b="0" i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9,71</a:t>
                      </a:r>
                      <a:br>
                        <a:rPr lang="pt-BR" sz="600" b="0" i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</a:br>
                      <a:endParaRPr lang="pt-BR" sz="600" b="0" i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21900" marR="21900" marT="21900" marB="2190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278335">
                <a:tc>
                  <a:txBody>
                    <a:bodyPr/>
                    <a:lstStyle/>
                    <a:p>
                      <a:pPr algn="ctr"/>
                      <a:r>
                        <a:rPr lang="pt-BR" sz="600" b="0" i="0">
                          <a:effectLst/>
                          <a:latin typeface="Arial"/>
                        </a:rPr>
                        <a:t>UFMA - Fundação Universidade Federal do Maranhão</a:t>
                      </a:r>
                    </a:p>
                  </a:txBody>
                  <a:tcPr marL="21900" marR="21900" marT="21900" marB="2190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600" b="0" i="0">
                          <a:solidFill>
                            <a:srgbClr val="999999"/>
                          </a:solidFill>
                          <a:effectLst/>
                          <a:latin typeface="Arial"/>
                        </a:rPr>
                        <a:t>27149692320</a:t>
                      </a:r>
                      <a:br>
                        <a:rPr lang="pt-BR" sz="600" b="0" i="0">
                          <a:solidFill>
                            <a:srgbClr val="999999"/>
                          </a:solidFill>
                          <a:effectLst/>
                          <a:latin typeface="Arial"/>
                        </a:rPr>
                      </a:br>
                      <a:endParaRPr lang="pt-BR" sz="600" b="0" i="0">
                        <a:solidFill>
                          <a:srgbClr val="999999"/>
                        </a:solidFill>
                        <a:effectLst/>
                        <a:latin typeface="Arial"/>
                      </a:endParaRPr>
                    </a:p>
                  </a:txBody>
                  <a:tcPr marL="21900" marR="21900" marT="21900" marB="2190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600" b="0" i="0">
                          <a:effectLst/>
                          <a:latin typeface="Arial"/>
                        </a:rPr>
                        <a:t>AURENICE CRISTINA DE SOUZA</a:t>
                      </a:r>
                    </a:p>
                  </a:txBody>
                  <a:tcPr marL="21900" marR="21900" marT="21900" marB="2190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600" b="0" i="0">
                          <a:effectLst/>
                          <a:latin typeface="Arial"/>
                        </a:rPr>
                        <a:t>Equipe IES</a:t>
                      </a:r>
                    </a:p>
                  </a:txBody>
                  <a:tcPr marL="21900" marR="21900" marT="21900" marB="2190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600" b="0" i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</a:t>
                      </a:r>
                      <a:br>
                        <a:rPr lang="pt-BR" sz="600" b="0" i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</a:br>
                      <a:endParaRPr lang="pt-BR" sz="600" b="0" i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21900" marR="21900" marT="21900" marB="2190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600" b="0" i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8,86</a:t>
                      </a:r>
                      <a:br>
                        <a:rPr lang="pt-BR" sz="600" b="0" i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</a:br>
                      <a:endParaRPr lang="pt-BR" sz="600" b="0" i="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21900" marR="21900" marT="21900" marB="2190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</a:tr>
              <a:tr h="278335">
                <a:tc>
                  <a:txBody>
                    <a:bodyPr/>
                    <a:lstStyle/>
                    <a:p>
                      <a:pPr algn="ctr"/>
                      <a:r>
                        <a:rPr lang="pt-BR" sz="600" b="0" i="0">
                          <a:effectLst/>
                          <a:latin typeface="Arial"/>
                        </a:rPr>
                        <a:t>UFMA - Fundação Universidade Federal do Maranhão</a:t>
                      </a:r>
                    </a:p>
                  </a:txBody>
                  <a:tcPr marL="21900" marR="21900" marT="21900" marB="2190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600" b="0" i="0">
                          <a:solidFill>
                            <a:srgbClr val="999999"/>
                          </a:solidFill>
                          <a:effectLst/>
                          <a:latin typeface="Arial"/>
                        </a:rPr>
                        <a:t>30357071387</a:t>
                      </a:r>
                      <a:br>
                        <a:rPr lang="pt-BR" sz="600" b="0" i="0">
                          <a:solidFill>
                            <a:srgbClr val="999999"/>
                          </a:solidFill>
                          <a:effectLst/>
                          <a:latin typeface="Arial"/>
                        </a:rPr>
                      </a:br>
                      <a:endParaRPr lang="pt-BR" sz="600" b="0" i="0">
                        <a:solidFill>
                          <a:srgbClr val="999999"/>
                        </a:solidFill>
                        <a:effectLst/>
                        <a:latin typeface="Arial"/>
                      </a:endParaRPr>
                    </a:p>
                  </a:txBody>
                  <a:tcPr marL="21900" marR="21900" marT="21900" marB="2190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600" b="0" i="0">
                          <a:effectLst/>
                          <a:latin typeface="Arial"/>
                        </a:rPr>
                        <a:t>MARIA FRANCISCA SANTOS RODRIGUES</a:t>
                      </a:r>
                    </a:p>
                  </a:txBody>
                  <a:tcPr marL="21900" marR="21900" marT="21900" marB="2190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600" b="0" i="0">
                          <a:effectLst/>
                          <a:latin typeface="Arial"/>
                        </a:rPr>
                        <a:t>Equipe IES</a:t>
                      </a:r>
                    </a:p>
                  </a:txBody>
                  <a:tcPr marL="21900" marR="21900" marT="21900" marB="2190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600" b="0" i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</a:t>
                      </a:r>
                      <a:br>
                        <a:rPr lang="pt-BR" sz="600" b="0" i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</a:br>
                      <a:endParaRPr lang="pt-BR" sz="600" b="0" i="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21900" marR="21900" marT="21900" marB="2190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600" b="0" i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8,79</a:t>
                      </a:r>
                      <a:br>
                        <a:rPr lang="pt-BR" sz="600" b="0" i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</a:br>
                      <a:endParaRPr lang="pt-BR" sz="600" b="0" i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21900" marR="21900" marT="21900" marB="2190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278335">
                <a:tc>
                  <a:txBody>
                    <a:bodyPr/>
                    <a:lstStyle/>
                    <a:p>
                      <a:pPr algn="ctr"/>
                      <a:r>
                        <a:rPr lang="pt-BR" sz="600" b="0" i="0">
                          <a:effectLst/>
                          <a:latin typeface="Arial"/>
                        </a:rPr>
                        <a:t>UFMA - Fundação Universidade Federal do Maranhão</a:t>
                      </a:r>
                    </a:p>
                  </a:txBody>
                  <a:tcPr marL="21900" marR="21900" marT="21900" marB="2190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600" b="0" i="0">
                          <a:solidFill>
                            <a:srgbClr val="999999"/>
                          </a:solidFill>
                          <a:effectLst/>
                          <a:latin typeface="Arial"/>
                        </a:rPr>
                        <a:t>81425511368</a:t>
                      </a:r>
                      <a:br>
                        <a:rPr lang="pt-BR" sz="600" b="0" i="0">
                          <a:solidFill>
                            <a:srgbClr val="999999"/>
                          </a:solidFill>
                          <a:effectLst/>
                          <a:latin typeface="Arial"/>
                        </a:rPr>
                      </a:br>
                      <a:endParaRPr lang="pt-BR" sz="600" b="0" i="0">
                        <a:solidFill>
                          <a:srgbClr val="999999"/>
                        </a:solidFill>
                        <a:effectLst/>
                        <a:latin typeface="Arial"/>
                      </a:endParaRPr>
                    </a:p>
                  </a:txBody>
                  <a:tcPr marL="21900" marR="21900" marT="21900" marB="2190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600" b="0" i="0">
                          <a:effectLst/>
                          <a:latin typeface="Arial"/>
                        </a:rPr>
                        <a:t>ADAO PAULO MEDEIROS DE LIMA</a:t>
                      </a:r>
                    </a:p>
                  </a:txBody>
                  <a:tcPr marL="21900" marR="21900" marT="21900" marB="2190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600" b="0" i="0">
                          <a:effectLst/>
                          <a:latin typeface="Arial"/>
                        </a:rPr>
                        <a:t>Equipe IES</a:t>
                      </a:r>
                    </a:p>
                  </a:txBody>
                  <a:tcPr marL="21900" marR="21900" marT="21900" marB="2190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600" b="0" i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</a:t>
                      </a:r>
                      <a:br>
                        <a:rPr lang="pt-BR" sz="600" b="0" i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</a:br>
                      <a:endParaRPr lang="pt-BR" sz="600" b="0" i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21900" marR="21900" marT="21900" marB="2190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600" b="0" i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9,86</a:t>
                      </a:r>
                      <a:br>
                        <a:rPr lang="pt-BR" sz="600" b="0" i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</a:br>
                      <a:endParaRPr lang="pt-BR" sz="600" b="0" i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21900" marR="21900" marT="21900" marB="2190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</a:tr>
              <a:tr h="278335">
                <a:tc>
                  <a:txBody>
                    <a:bodyPr/>
                    <a:lstStyle/>
                    <a:p>
                      <a:pPr algn="ctr"/>
                      <a:r>
                        <a:rPr lang="pt-BR" sz="600" b="0" i="0">
                          <a:effectLst/>
                          <a:latin typeface="Arial"/>
                        </a:rPr>
                        <a:t>UFMA - Fundação Universidade Federal do Maranhão</a:t>
                      </a:r>
                    </a:p>
                  </a:txBody>
                  <a:tcPr marL="21900" marR="21900" marT="21900" marB="2190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600" b="0" i="0">
                          <a:solidFill>
                            <a:srgbClr val="999999"/>
                          </a:solidFill>
                          <a:effectLst/>
                          <a:latin typeface="Arial"/>
                        </a:rPr>
                        <a:t>46764160325</a:t>
                      </a:r>
                      <a:br>
                        <a:rPr lang="pt-BR" sz="600" b="0" i="0">
                          <a:solidFill>
                            <a:srgbClr val="999999"/>
                          </a:solidFill>
                          <a:effectLst/>
                          <a:latin typeface="Arial"/>
                        </a:rPr>
                      </a:br>
                      <a:endParaRPr lang="pt-BR" sz="600" b="0" i="0">
                        <a:solidFill>
                          <a:srgbClr val="999999"/>
                        </a:solidFill>
                        <a:effectLst/>
                        <a:latin typeface="Arial"/>
                      </a:endParaRPr>
                    </a:p>
                  </a:txBody>
                  <a:tcPr marL="21900" marR="21900" marT="21900" marB="2190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600" b="0" i="0">
                          <a:effectLst/>
                          <a:latin typeface="Arial"/>
                        </a:rPr>
                        <a:t>RONILSON JOSE SANTOS</a:t>
                      </a:r>
                    </a:p>
                  </a:txBody>
                  <a:tcPr marL="21900" marR="21900" marT="21900" marB="2190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600" b="0" i="0">
                          <a:effectLst/>
                          <a:latin typeface="Arial"/>
                        </a:rPr>
                        <a:t>Equipe IES</a:t>
                      </a:r>
                    </a:p>
                  </a:txBody>
                  <a:tcPr marL="21900" marR="21900" marT="21900" marB="2190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600" b="0" i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</a:t>
                      </a:r>
                      <a:br>
                        <a:rPr lang="pt-BR" sz="600" b="0" i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</a:br>
                      <a:endParaRPr lang="pt-BR" sz="600" b="0" i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21900" marR="21900" marT="21900" marB="2190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600" b="0" i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9,71</a:t>
                      </a:r>
                      <a:br>
                        <a:rPr lang="pt-BR" sz="600" b="0" i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</a:br>
                      <a:endParaRPr lang="pt-BR" sz="600" b="0" i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21900" marR="21900" marT="21900" marB="2190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278335">
                <a:tc>
                  <a:txBody>
                    <a:bodyPr/>
                    <a:lstStyle/>
                    <a:p>
                      <a:pPr algn="ctr"/>
                      <a:r>
                        <a:rPr lang="pt-BR" sz="600" b="0" i="0">
                          <a:effectLst/>
                          <a:latin typeface="Arial"/>
                        </a:rPr>
                        <a:t>UFMA - Fundação Universidade Federal do Maranhão</a:t>
                      </a:r>
                    </a:p>
                  </a:txBody>
                  <a:tcPr marL="21900" marR="21900" marT="21900" marB="2190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600" b="0" i="0">
                          <a:solidFill>
                            <a:srgbClr val="999999"/>
                          </a:solidFill>
                          <a:effectLst/>
                          <a:latin typeface="Arial"/>
                        </a:rPr>
                        <a:t>64412903320</a:t>
                      </a:r>
                      <a:br>
                        <a:rPr lang="pt-BR" sz="600" b="0" i="0">
                          <a:solidFill>
                            <a:srgbClr val="999999"/>
                          </a:solidFill>
                          <a:effectLst/>
                          <a:latin typeface="Arial"/>
                        </a:rPr>
                      </a:br>
                      <a:endParaRPr lang="pt-BR" sz="600" b="0" i="0">
                        <a:solidFill>
                          <a:srgbClr val="999999"/>
                        </a:solidFill>
                        <a:effectLst/>
                        <a:latin typeface="Arial"/>
                      </a:endParaRPr>
                    </a:p>
                  </a:txBody>
                  <a:tcPr marL="21900" marR="21900" marT="21900" marB="2190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600" b="0" i="0">
                          <a:effectLst/>
                          <a:latin typeface="Arial"/>
                        </a:rPr>
                        <a:t>BRUNA WANESSA DAMASCENO COELHO RODRIGUES</a:t>
                      </a:r>
                    </a:p>
                  </a:txBody>
                  <a:tcPr marL="21900" marR="21900" marT="21900" marB="2190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600" b="0" i="0">
                          <a:effectLst/>
                          <a:latin typeface="Arial"/>
                        </a:rPr>
                        <a:t>Equipe IES</a:t>
                      </a:r>
                    </a:p>
                  </a:txBody>
                  <a:tcPr marL="21900" marR="21900" marT="21900" marB="2190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600" b="0" i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</a:t>
                      </a:r>
                      <a:br>
                        <a:rPr lang="pt-BR" sz="600" b="0" i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</a:br>
                      <a:endParaRPr lang="pt-BR" sz="600" b="0" i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21900" marR="21900" marT="21900" marB="2190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600" b="0" i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9,00</a:t>
                      </a:r>
                      <a:br>
                        <a:rPr lang="pt-BR" sz="600" b="0" i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</a:br>
                      <a:endParaRPr lang="pt-BR" sz="600" b="0" i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21900" marR="21900" marT="21900" marB="2190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</a:tr>
              <a:tr h="278335">
                <a:tc>
                  <a:txBody>
                    <a:bodyPr/>
                    <a:lstStyle/>
                    <a:p>
                      <a:pPr algn="ctr"/>
                      <a:r>
                        <a:rPr lang="pt-BR" sz="600" b="0" i="0">
                          <a:effectLst/>
                          <a:latin typeface="Arial"/>
                        </a:rPr>
                        <a:t>UFMA - Fundação Universidade Federal do Maranhão</a:t>
                      </a:r>
                    </a:p>
                  </a:txBody>
                  <a:tcPr marL="21900" marR="21900" marT="21900" marB="2190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600" b="0" i="0">
                          <a:solidFill>
                            <a:srgbClr val="999999"/>
                          </a:solidFill>
                          <a:effectLst/>
                          <a:latin typeface="Arial"/>
                        </a:rPr>
                        <a:t>27500276168</a:t>
                      </a:r>
                      <a:br>
                        <a:rPr lang="pt-BR" sz="600" b="0" i="0">
                          <a:solidFill>
                            <a:srgbClr val="999999"/>
                          </a:solidFill>
                          <a:effectLst/>
                          <a:latin typeface="Arial"/>
                        </a:rPr>
                      </a:br>
                      <a:endParaRPr lang="pt-BR" sz="600" b="0" i="0">
                        <a:solidFill>
                          <a:srgbClr val="999999"/>
                        </a:solidFill>
                        <a:effectLst/>
                        <a:latin typeface="Arial"/>
                      </a:endParaRPr>
                    </a:p>
                  </a:txBody>
                  <a:tcPr marL="21900" marR="21900" marT="21900" marB="2190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600" b="0" i="0">
                          <a:effectLst/>
                          <a:latin typeface="Arial"/>
                        </a:rPr>
                        <a:t>RAIMUNDO ALVES ALENCAR</a:t>
                      </a:r>
                    </a:p>
                  </a:txBody>
                  <a:tcPr marL="21900" marR="21900" marT="21900" marB="2190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600" b="0" i="0">
                          <a:effectLst/>
                          <a:latin typeface="Arial"/>
                        </a:rPr>
                        <a:t>Equipe IES</a:t>
                      </a:r>
                    </a:p>
                  </a:txBody>
                  <a:tcPr marL="21900" marR="21900" marT="21900" marB="2190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600" b="0" i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</a:t>
                      </a:r>
                      <a:br>
                        <a:rPr lang="pt-BR" sz="600" b="0" i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</a:br>
                      <a:endParaRPr lang="pt-BR" sz="600" b="0" i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21900" marR="21900" marT="21900" marB="2190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600" b="0" i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9,10</a:t>
                      </a:r>
                      <a:br>
                        <a:rPr lang="pt-BR" sz="600" b="0" i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</a:br>
                      <a:endParaRPr lang="pt-BR" sz="600" b="0" i="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21900" marR="21900" marT="21900" marB="2190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278335">
                <a:tc>
                  <a:txBody>
                    <a:bodyPr/>
                    <a:lstStyle/>
                    <a:p>
                      <a:pPr algn="ctr"/>
                      <a:r>
                        <a:rPr lang="pt-BR" sz="600" b="0" i="0">
                          <a:effectLst/>
                          <a:latin typeface="Arial"/>
                        </a:rPr>
                        <a:t>UFMA - Fundação Universidade Federal do Maranhão</a:t>
                      </a:r>
                    </a:p>
                  </a:txBody>
                  <a:tcPr marL="21900" marR="21900" marT="21900" marB="2190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600" b="0" i="0">
                          <a:solidFill>
                            <a:srgbClr val="999999"/>
                          </a:solidFill>
                          <a:effectLst/>
                          <a:latin typeface="Arial"/>
                        </a:rPr>
                        <a:t>48904899320</a:t>
                      </a:r>
                      <a:br>
                        <a:rPr lang="pt-BR" sz="600" b="0" i="0">
                          <a:solidFill>
                            <a:srgbClr val="999999"/>
                          </a:solidFill>
                          <a:effectLst/>
                          <a:latin typeface="Arial"/>
                        </a:rPr>
                      </a:br>
                      <a:endParaRPr lang="pt-BR" sz="600" b="0" i="0">
                        <a:solidFill>
                          <a:srgbClr val="999999"/>
                        </a:solidFill>
                        <a:effectLst/>
                        <a:latin typeface="Arial"/>
                      </a:endParaRPr>
                    </a:p>
                  </a:txBody>
                  <a:tcPr marL="21900" marR="21900" marT="21900" marB="2190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600" b="0" i="0">
                          <a:effectLst/>
                          <a:latin typeface="Arial"/>
                        </a:rPr>
                        <a:t>MARILURDES CARVALHO NASCIMENTO</a:t>
                      </a:r>
                    </a:p>
                  </a:txBody>
                  <a:tcPr marL="21900" marR="21900" marT="21900" marB="2190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600" b="0" i="0">
                          <a:effectLst/>
                          <a:latin typeface="Arial"/>
                        </a:rPr>
                        <a:t>Equipe IES</a:t>
                      </a:r>
                    </a:p>
                  </a:txBody>
                  <a:tcPr marL="21900" marR="21900" marT="21900" marB="2190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600" b="0" i="0">
                          <a:solidFill>
                            <a:srgbClr val="999999"/>
                          </a:solidFill>
                          <a:effectLst/>
                          <a:latin typeface="Arial"/>
                        </a:rPr>
                        <a:t>3</a:t>
                      </a:r>
                      <a:br>
                        <a:rPr lang="pt-BR" sz="600" b="0" i="0">
                          <a:solidFill>
                            <a:srgbClr val="999999"/>
                          </a:solidFill>
                          <a:effectLst/>
                          <a:latin typeface="Arial"/>
                        </a:rPr>
                      </a:br>
                      <a:endParaRPr lang="pt-BR" sz="600" b="0" i="0">
                        <a:solidFill>
                          <a:srgbClr val="999999"/>
                        </a:solidFill>
                        <a:effectLst/>
                        <a:latin typeface="Arial"/>
                      </a:endParaRPr>
                    </a:p>
                  </a:txBody>
                  <a:tcPr marL="21900" marR="21900" marT="21900" marB="2190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600" b="0" i="0" dirty="0">
                          <a:solidFill>
                            <a:srgbClr val="999999"/>
                          </a:solidFill>
                          <a:effectLst/>
                          <a:latin typeface="Arial"/>
                        </a:rPr>
                        <a:t>8,95</a:t>
                      </a:r>
                      <a:br>
                        <a:rPr lang="pt-BR" sz="600" b="0" i="0" dirty="0">
                          <a:solidFill>
                            <a:srgbClr val="999999"/>
                          </a:solidFill>
                          <a:effectLst/>
                          <a:latin typeface="Arial"/>
                        </a:rPr>
                      </a:br>
                      <a:endParaRPr lang="pt-BR" sz="600" b="0" i="0" dirty="0">
                        <a:effectLst/>
                        <a:latin typeface="Arial"/>
                      </a:endParaRPr>
                    </a:p>
                  </a:txBody>
                  <a:tcPr marL="21900" marR="21900" marT="21900" marB="2190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065394" y="1694820"/>
            <a:ext cx="22313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2546718"/>
              </p:ext>
            </p:extLst>
          </p:nvPr>
        </p:nvGraphicFramePr>
        <p:xfrm>
          <a:off x="827584" y="332655"/>
          <a:ext cx="7632848" cy="1872210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3816424"/>
                <a:gridCol w="3816424"/>
              </a:tblGrid>
              <a:tr h="374442">
                <a:tc>
                  <a:txBody>
                    <a:bodyPr/>
                    <a:lstStyle/>
                    <a:p>
                      <a:pPr algn="r"/>
                      <a:r>
                        <a:rPr lang="pt-BR" sz="1100" b="1" i="0" dirty="0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Tipo avaliação complementar :</a:t>
                      </a: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 b="0" i="0" dirty="0" smtClean="0">
                          <a:effectLst/>
                          <a:latin typeface="Arial"/>
                        </a:rPr>
                        <a:t>Avaliação Complementar de bolsista</a:t>
                      </a:r>
                      <a:r>
                        <a:rPr lang="pt-BR" sz="800" b="0" i="0" dirty="0">
                          <a:effectLst/>
                          <a:latin typeface="Arial"/>
                        </a:rPr>
                        <a:t>  </a:t>
                      </a: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374442">
                <a:tc>
                  <a:txBody>
                    <a:bodyPr/>
                    <a:lstStyle/>
                    <a:p>
                      <a:pPr algn="r"/>
                      <a:r>
                        <a:rPr lang="pt-BR" sz="1100" b="1" i="0" dirty="0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Perfil do avaliador :</a:t>
                      </a: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 b="0" i="0" dirty="0" smtClean="0">
                          <a:effectLst/>
                          <a:latin typeface="Arial"/>
                        </a:rPr>
                        <a:t>Coordenador Pedagógico</a:t>
                      </a:r>
                      <a:r>
                        <a:rPr lang="pt-BR" sz="800" b="0" i="0" dirty="0">
                          <a:effectLst/>
                          <a:latin typeface="Arial"/>
                        </a:rPr>
                        <a:t>        </a:t>
                      </a: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374442">
                <a:tc>
                  <a:txBody>
                    <a:bodyPr/>
                    <a:lstStyle/>
                    <a:p>
                      <a:pPr algn="r"/>
                      <a:r>
                        <a:rPr lang="pt-BR" sz="1100" b="1" i="0" dirty="0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Perfil do avaliado :</a:t>
                      </a: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 b="0" i="0" dirty="0" smtClean="0">
                          <a:effectLst/>
                          <a:latin typeface="Arial"/>
                        </a:rPr>
                        <a:t>Orientador de Estudos</a:t>
                      </a:r>
                      <a:r>
                        <a:rPr lang="pt-BR" sz="800" b="0" i="0" dirty="0">
                          <a:effectLst/>
                          <a:latin typeface="Arial"/>
                        </a:rPr>
                        <a:t>        </a:t>
                      </a: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374442">
                <a:tc>
                  <a:txBody>
                    <a:bodyPr/>
                    <a:lstStyle/>
                    <a:p>
                      <a:pPr algn="r"/>
                      <a:r>
                        <a:rPr lang="pt-BR" sz="1100" b="1" i="0" dirty="0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Universidade :</a:t>
                      </a: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 b="0" i="0" dirty="0">
                          <a:effectLst/>
                          <a:latin typeface="Arial"/>
                        </a:rPr>
                        <a:t>                 </a:t>
                      </a:r>
                      <a:r>
                        <a:rPr lang="pt-BR" sz="800" b="0" i="0" dirty="0" smtClean="0">
                          <a:effectLst/>
                          <a:latin typeface="Arial"/>
                        </a:rPr>
                        <a:t>UFXXX</a:t>
                      </a:r>
                      <a:r>
                        <a:rPr lang="pt-BR" sz="800" b="0" i="0" dirty="0">
                          <a:effectLst/>
                          <a:latin typeface="Arial"/>
                        </a:rPr>
                        <a:t>                                   </a:t>
                      </a: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374442">
                <a:tc>
                  <a:txBody>
                    <a:bodyPr/>
                    <a:lstStyle/>
                    <a:p>
                      <a:pPr algn="r"/>
                      <a:r>
                        <a:rPr lang="pt-BR" sz="1100" b="1" i="0" dirty="0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Período de referência :</a:t>
                      </a: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 b="0" i="0" dirty="0">
                          <a:effectLst/>
                          <a:latin typeface="Arial"/>
                        </a:rPr>
                        <a:t> </a:t>
                      </a:r>
                      <a:r>
                        <a:rPr lang="pt-BR" sz="800" b="0" i="0" dirty="0" smtClean="0">
                          <a:effectLst/>
                          <a:latin typeface="Arial"/>
                        </a:rPr>
                        <a:t>TODOS</a:t>
                      </a:r>
                      <a:r>
                        <a:rPr lang="pt-BR" sz="800" b="0" i="0" dirty="0">
                          <a:effectLst/>
                          <a:latin typeface="Arial"/>
                        </a:rPr>
                        <a:t>                   </a:t>
                      </a: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</a:tbl>
          </a:graphicData>
        </a:graphic>
      </p:graphicFrame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430963"/>
            <a:ext cx="179863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63625-0B05-4A96-860D-1421E73CB37E}" type="slidenum">
              <a:rPr lang="pt-BR" smtClean="0"/>
              <a:pPr/>
              <a:t>61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898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84976" cy="562074"/>
          </a:xfrm>
        </p:spPr>
        <p:txBody>
          <a:bodyPr>
            <a:noAutofit/>
          </a:bodyPr>
          <a:lstStyle/>
          <a:p>
            <a:r>
              <a:rPr lang="pt-BR" sz="3200" dirty="0" smtClean="0"/>
              <a:t>Avaliação do Orientador de Estudos pelo Professor</a:t>
            </a:r>
            <a:endParaRPr lang="pt-BR" sz="32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43519557"/>
              </p:ext>
            </p:extLst>
          </p:nvPr>
        </p:nvGraphicFramePr>
        <p:xfrm>
          <a:off x="1187624" y="1196752"/>
          <a:ext cx="6480719" cy="1501125"/>
        </p:xfrm>
        <a:graphic>
          <a:graphicData uri="http://schemas.openxmlformats.org/drawingml/2006/table">
            <a:tbl>
              <a:tblPr/>
              <a:tblGrid>
                <a:gridCol w="1872208"/>
                <a:gridCol w="720080"/>
                <a:gridCol w="648072"/>
                <a:gridCol w="648072"/>
                <a:gridCol w="576064"/>
                <a:gridCol w="648072"/>
                <a:gridCol w="648072"/>
                <a:gridCol w="720079"/>
              </a:tblGrid>
              <a:tr h="288032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Avaliação dos orientadores de estudos pelo professor</a:t>
                      </a:r>
                    </a:p>
                    <a:p>
                      <a:pPr algn="ctr" fontAlgn="b"/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Mês Referência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JUNHO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JULHO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AGOSTO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SETEMBRO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24944"/>
            <a:ext cx="8640960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63625-0B05-4A96-860D-1421E73CB37E}" type="slidenum">
              <a:rPr lang="pt-BR" smtClean="0"/>
              <a:pPr/>
              <a:t>62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1757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pt-BR" sz="3200" dirty="0"/>
              <a:t>Avaliação </a:t>
            </a:r>
            <a:r>
              <a:rPr lang="pt-BR" sz="3200" dirty="0" smtClean="0"/>
              <a:t>Complementar – </a:t>
            </a:r>
            <a:r>
              <a:rPr lang="pt-BR" sz="3200" dirty="0" err="1" smtClean="0"/>
              <a:t>auto-avaliação</a:t>
            </a:r>
            <a:r>
              <a:rPr lang="pt-BR" sz="3200" dirty="0" smtClean="0"/>
              <a:t> </a:t>
            </a:r>
            <a:endParaRPr lang="pt-BR" sz="32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67544" y="908720"/>
            <a:ext cx="3024336" cy="639762"/>
          </a:xfrm>
        </p:spPr>
        <p:txBody>
          <a:bodyPr/>
          <a:lstStyle/>
          <a:p>
            <a:pPr algn="ctr"/>
            <a:r>
              <a:rPr lang="pt-BR" dirty="0" smtClean="0"/>
              <a:t>Avaliadores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7544" y="1628800"/>
            <a:ext cx="3456384" cy="3951288"/>
          </a:xfrm>
        </p:spPr>
        <p:txBody>
          <a:bodyPr>
            <a:normAutofit/>
          </a:bodyPr>
          <a:lstStyle/>
          <a:p>
            <a:r>
              <a:rPr lang="pt-BR" sz="2000" dirty="0" smtClean="0"/>
              <a:t>Professor</a:t>
            </a:r>
          </a:p>
          <a:p>
            <a:r>
              <a:rPr lang="pt-BR" sz="2000" dirty="0" smtClean="0"/>
              <a:t>Coordenador Pedagógico</a:t>
            </a:r>
          </a:p>
          <a:p>
            <a:pPr lvl="0"/>
            <a:r>
              <a:rPr lang="pt-BR" sz="2000" dirty="0">
                <a:solidFill>
                  <a:prstClr val="black"/>
                </a:solidFill>
              </a:rPr>
              <a:t>Orientador de Estudos</a:t>
            </a:r>
          </a:p>
          <a:p>
            <a:endParaRPr lang="pt-BR" sz="2000" dirty="0" smtClean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4009" y="908720"/>
            <a:ext cx="3024336" cy="639762"/>
          </a:xfrm>
        </p:spPr>
        <p:txBody>
          <a:bodyPr/>
          <a:lstStyle/>
          <a:p>
            <a:pPr algn="ctr"/>
            <a:r>
              <a:rPr lang="pt-BR" dirty="0" smtClean="0"/>
              <a:t>Avaliados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572000" y="1628800"/>
            <a:ext cx="3384376" cy="3951288"/>
          </a:xfrm>
        </p:spPr>
        <p:txBody>
          <a:bodyPr/>
          <a:lstStyle/>
          <a:p>
            <a:r>
              <a:rPr lang="pt-BR" sz="2000" dirty="0" smtClean="0"/>
              <a:t>Professor</a:t>
            </a:r>
          </a:p>
          <a:p>
            <a:r>
              <a:rPr lang="pt-BR" sz="2000" dirty="0"/>
              <a:t>Coordenador Pedagógico</a:t>
            </a:r>
          </a:p>
          <a:p>
            <a:r>
              <a:rPr lang="pt-BR" sz="2000" dirty="0" smtClean="0"/>
              <a:t>Orientador </a:t>
            </a:r>
            <a:r>
              <a:rPr lang="pt-BR" sz="2000" dirty="0"/>
              <a:t>de Estudos</a:t>
            </a:r>
          </a:p>
          <a:p>
            <a:endParaRPr lang="pt-BR" sz="2000" dirty="0" smtClean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7" name="Seta para a direita 6"/>
          <p:cNvSpPr/>
          <p:nvPr/>
        </p:nvSpPr>
        <p:spPr>
          <a:xfrm>
            <a:off x="3673213" y="1781537"/>
            <a:ext cx="720080" cy="216024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80995467"/>
              </p:ext>
            </p:extLst>
          </p:nvPr>
        </p:nvGraphicFramePr>
        <p:xfrm>
          <a:off x="1115616" y="3429001"/>
          <a:ext cx="6336705" cy="2232245"/>
        </p:xfrm>
        <a:graphic>
          <a:graphicData uri="http://schemas.openxmlformats.org/drawingml/2006/table">
            <a:tbl>
              <a:tbl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tblPr>
              <a:tblGrid>
                <a:gridCol w="6336705"/>
              </a:tblGrid>
              <a:tr h="446449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Participação nas atividades propostas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446449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Participação nas atividades em grupo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446449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Aplicação dos conteúdos em sala de aula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446449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Pontualidade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446449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Assiduidade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8603" y="2088567"/>
            <a:ext cx="7493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68677" y="2427585"/>
            <a:ext cx="7493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63625-0B05-4A96-860D-1421E73CB37E}" type="slidenum">
              <a:rPr lang="pt-BR" smtClean="0"/>
              <a:pPr/>
              <a:t>63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1889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/>
          <p:nvPr/>
        </p:nvSpPr>
        <p:spPr>
          <a:xfrm>
            <a:off x="467544" y="404664"/>
            <a:ext cx="8424936" cy="6336704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59415086"/>
              </p:ext>
            </p:extLst>
          </p:nvPr>
        </p:nvGraphicFramePr>
        <p:xfrm>
          <a:off x="1043608" y="620688"/>
          <a:ext cx="7128792" cy="1856748"/>
        </p:xfrm>
        <a:graphic>
          <a:graphicData uri="http://schemas.openxmlformats.org/drawingml/2006/table">
            <a:tbl>
              <a:tblPr/>
              <a:tblGrid>
                <a:gridCol w="3564396"/>
                <a:gridCol w="3564396"/>
              </a:tblGrid>
              <a:tr h="347988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Tipo avaliação complementar </a:t>
                      </a:r>
                      <a:r>
                        <a:rPr lang="pt-BR" dirty="0" smtClean="0"/>
                        <a:t>:</a:t>
                      </a:r>
                      <a:endParaRPr lang="pt-BR" dirty="0"/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Avaliação complementar de bolsista</a:t>
                      </a:r>
                      <a:endParaRPr kumimoji="0" lang="pt-B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</a:tr>
              <a:tr h="306153"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Perfil do avaliador : 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Coordenador Pedagógico</a:t>
                      </a:r>
                      <a:endParaRPr lang="pt-BR" sz="1200" dirty="0"/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</a:tr>
              <a:tr h="475064"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Perfil do avaliado : 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Coordenador Pedagógico</a:t>
                      </a:r>
                    </a:p>
                    <a:p>
                      <a:pPr algn="ctr"/>
                      <a:endParaRPr lang="pt-BR" dirty="0"/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</a:tr>
              <a:tr h="306153"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Universidade : 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UFPA</a:t>
                      </a:r>
                      <a:endParaRPr lang="pt-BR" sz="1200" dirty="0"/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</a:tr>
              <a:tr h="306153"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Período de referência : 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AGOSTO / 2014</a:t>
                      </a:r>
                      <a:endParaRPr lang="pt-BR" sz="1200" dirty="0"/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17288157"/>
              </p:ext>
            </p:extLst>
          </p:nvPr>
        </p:nvGraphicFramePr>
        <p:xfrm>
          <a:off x="827584" y="2708920"/>
          <a:ext cx="7560840" cy="3860284"/>
        </p:xfrm>
        <a:graphic>
          <a:graphicData uri="http://schemas.openxmlformats.org/drawingml/2006/table">
            <a:tbl>
              <a:tblPr/>
              <a:tblGrid>
                <a:gridCol w="1260140"/>
                <a:gridCol w="1260140"/>
                <a:gridCol w="1260140"/>
                <a:gridCol w="1260140"/>
                <a:gridCol w="1260140"/>
                <a:gridCol w="1260140"/>
              </a:tblGrid>
              <a:tr h="172631">
                <a:tc>
                  <a:txBody>
                    <a:bodyPr/>
                    <a:lstStyle/>
                    <a:p>
                      <a:endParaRPr lang="pt-BR" sz="1000" dirty="0">
                        <a:solidFill>
                          <a:schemeClr val="tx1"/>
                        </a:solidFill>
                      </a:endParaRPr>
                    </a:p>
                  </a:txBody>
                  <a:tcPr marL="9622" marR="9622" marT="9622" marB="96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000" dirty="0">
                        <a:solidFill>
                          <a:schemeClr val="tx1"/>
                        </a:solidFill>
                      </a:endParaRPr>
                    </a:p>
                  </a:txBody>
                  <a:tcPr marL="30789" marR="30789" marT="15394" marB="15394">
                    <a:lnL>
                      <a:noFill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000" dirty="0">
                        <a:solidFill>
                          <a:schemeClr val="tx1"/>
                        </a:solidFill>
                      </a:endParaRPr>
                    </a:p>
                  </a:txBody>
                  <a:tcPr marL="30789" marR="30789" marT="15394" marB="15394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000" dirty="0">
                        <a:solidFill>
                          <a:schemeClr val="tx1"/>
                        </a:solidFill>
                      </a:endParaRPr>
                    </a:p>
                  </a:txBody>
                  <a:tcPr marL="30789" marR="30789" marT="15394" marB="15394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000" dirty="0">
                        <a:solidFill>
                          <a:schemeClr val="tx1"/>
                        </a:solidFill>
                      </a:endParaRPr>
                    </a:p>
                  </a:txBody>
                  <a:tcPr marL="30789" marR="30789" marT="15394" marB="15394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000" dirty="0">
                        <a:solidFill>
                          <a:schemeClr val="tx1"/>
                        </a:solidFill>
                      </a:endParaRPr>
                    </a:p>
                  </a:txBody>
                  <a:tcPr marL="30789" marR="30789" marT="15394" marB="15394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2631">
                <a:tc>
                  <a:txBody>
                    <a:bodyPr/>
                    <a:lstStyle/>
                    <a:p>
                      <a:pPr algn="ctr"/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</a:rPr>
                        <a:t>CPF</a:t>
                      </a:r>
                    </a:p>
                  </a:txBody>
                  <a:tcPr marL="6414" marR="6414" marT="6414" marB="6414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>
                          <a:solidFill>
                            <a:schemeClr val="tx1"/>
                          </a:solidFill>
                          <a:effectLst/>
                        </a:rPr>
                        <a:t>Nome</a:t>
                      </a:r>
                    </a:p>
                  </a:txBody>
                  <a:tcPr marL="6414" marR="6414" marT="6414" marB="6414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>
                          <a:solidFill>
                            <a:schemeClr val="tx1"/>
                          </a:solidFill>
                          <a:effectLst/>
                        </a:rPr>
                        <a:t>Esfera</a:t>
                      </a:r>
                    </a:p>
                  </a:txBody>
                  <a:tcPr marL="6414" marR="6414" marT="6414" marB="6414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>
                          <a:solidFill>
                            <a:schemeClr val="tx1"/>
                          </a:solidFill>
                          <a:effectLst/>
                        </a:rPr>
                        <a:t>Número de avaliadores</a:t>
                      </a:r>
                    </a:p>
                  </a:txBody>
                  <a:tcPr marL="6414" marR="6414" marT="6414" marB="6414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>
                          <a:solidFill>
                            <a:schemeClr val="tx1"/>
                          </a:solidFill>
                          <a:effectLst/>
                        </a:rPr>
                        <a:t>Nota</a:t>
                      </a:r>
                    </a:p>
                  </a:txBody>
                  <a:tcPr marL="6414" marR="6414" marT="6414" marB="6414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000" dirty="0">
                        <a:solidFill>
                          <a:schemeClr val="tx1"/>
                        </a:solidFill>
                      </a:endParaRPr>
                    </a:p>
                  </a:txBody>
                  <a:tcPr marL="30789" marR="30789" marT="15394" marB="15394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9323">
                <a:tc>
                  <a:txBody>
                    <a:bodyPr/>
                    <a:lstStyle/>
                    <a:p>
                      <a:pPr algn="ctr"/>
                      <a:r>
                        <a:rPr lang="pt-BR" sz="1000">
                          <a:solidFill>
                            <a:schemeClr val="tx1"/>
                          </a:solidFill>
                        </a:rPr>
                        <a:t>UFPB - Universidade Federal da Paraíba</a:t>
                      </a:r>
                    </a:p>
                  </a:txBody>
                  <a:tcPr marL="6414" marR="6414" marT="6414" marB="641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</a:rPr>
                        <a:t>02031441477</a:t>
                      </a:r>
                      <a:br>
                        <a:rPr lang="pt-BR" sz="100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pt-BR" sz="10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414" marR="6414" marT="6414" marB="641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>
                          <a:solidFill>
                            <a:schemeClr val="tx1"/>
                          </a:solidFill>
                        </a:rPr>
                        <a:t>KATIUSCIA FIDELES PEREIRA DOS SANTOS</a:t>
                      </a:r>
                    </a:p>
                  </a:txBody>
                  <a:tcPr marL="6414" marR="6414" marT="6414" marB="641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>
                          <a:solidFill>
                            <a:schemeClr val="tx1"/>
                          </a:solidFill>
                        </a:rPr>
                        <a:t>Equipe IES</a:t>
                      </a:r>
                    </a:p>
                  </a:txBody>
                  <a:tcPr marL="6414" marR="6414" marT="6414" marB="641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br>
                        <a:rPr lang="pt-BR" sz="1000" dirty="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pt-BR" sz="10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414" marR="6414" marT="6414" marB="641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>
                          <a:solidFill>
                            <a:schemeClr val="tx1"/>
                          </a:solidFill>
                          <a:effectLst/>
                        </a:rPr>
                        <a:t>10,00</a:t>
                      </a:r>
                      <a:br>
                        <a:rPr lang="pt-BR" sz="1000" dirty="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pt-BR" sz="10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414" marR="6414" marT="6414" marB="6414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5F5F5"/>
                    </a:solidFill>
                  </a:tcPr>
                </a:tc>
              </a:tr>
              <a:tr h="299323">
                <a:tc>
                  <a:txBody>
                    <a:bodyPr/>
                    <a:lstStyle/>
                    <a:p>
                      <a:pPr algn="ctr"/>
                      <a:r>
                        <a:rPr lang="pt-BR" sz="1000">
                          <a:solidFill>
                            <a:schemeClr val="tx1"/>
                          </a:solidFill>
                        </a:rPr>
                        <a:t>UFPB - Universidade Federal da Paraíba</a:t>
                      </a:r>
                    </a:p>
                  </a:txBody>
                  <a:tcPr marL="6414" marR="6414" marT="6414" marB="64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</a:rPr>
                        <a:t>03185881451</a:t>
                      </a:r>
                      <a:br>
                        <a:rPr lang="pt-BR" sz="100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pt-BR" sz="10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414" marR="6414" marT="6414" marB="64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>
                          <a:solidFill>
                            <a:schemeClr val="tx1"/>
                          </a:solidFill>
                        </a:rPr>
                        <a:t>VALDENICE ANDRADE SOUSA</a:t>
                      </a:r>
                    </a:p>
                  </a:txBody>
                  <a:tcPr marL="6414" marR="6414" marT="6414" marB="64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>
                          <a:solidFill>
                            <a:schemeClr val="tx1"/>
                          </a:solidFill>
                        </a:rPr>
                        <a:t>Equipe IES</a:t>
                      </a:r>
                    </a:p>
                  </a:txBody>
                  <a:tcPr marL="6414" marR="6414" marT="6414" marB="64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br>
                        <a:rPr lang="pt-BR" sz="100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pt-BR" sz="10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414" marR="6414" marT="6414" marB="64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>
                          <a:solidFill>
                            <a:schemeClr val="tx1"/>
                          </a:solidFill>
                          <a:effectLst/>
                        </a:rPr>
                        <a:t>8,00</a:t>
                      </a:r>
                      <a:br>
                        <a:rPr lang="pt-BR" sz="1000" dirty="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pt-BR" sz="10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414" marR="6414" marT="6414" marB="64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</a:tr>
              <a:tr h="299323">
                <a:tc>
                  <a:txBody>
                    <a:bodyPr/>
                    <a:lstStyle/>
                    <a:p>
                      <a:pPr algn="ctr"/>
                      <a:r>
                        <a:rPr lang="pt-BR" sz="1000">
                          <a:solidFill>
                            <a:schemeClr val="tx1"/>
                          </a:solidFill>
                        </a:rPr>
                        <a:t>UFPB - Universidade Federal da Paraíba</a:t>
                      </a:r>
                    </a:p>
                  </a:txBody>
                  <a:tcPr marL="6414" marR="6414" marT="6414" marB="64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</a:rPr>
                        <a:t>03272888411</a:t>
                      </a:r>
                      <a:br>
                        <a:rPr lang="pt-BR" sz="100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pt-BR" sz="10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414" marR="6414" marT="6414" marB="64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>
                          <a:solidFill>
                            <a:schemeClr val="tx1"/>
                          </a:solidFill>
                        </a:rPr>
                        <a:t>MARIA SALETE ROLIM SILVA</a:t>
                      </a:r>
                    </a:p>
                  </a:txBody>
                  <a:tcPr marL="6414" marR="6414" marT="6414" marB="64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>
                          <a:solidFill>
                            <a:schemeClr val="tx1"/>
                          </a:solidFill>
                        </a:rPr>
                        <a:t>Equipe IES</a:t>
                      </a:r>
                    </a:p>
                  </a:txBody>
                  <a:tcPr marL="6414" marR="6414" marT="6414" marB="64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br>
                        <a:rPr lang="pt-BR" sz="1000" dirty="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pt-BR" sz="10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414" marR="6414" marT="6414" marB="64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</a:rPr>
                        <a:t>9,20</a:t>
                      </a:r>
                      <a:br>
                        <a:rPr lang="pt-BR" sz="100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pt-BR" sz="10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414" marR="6414" marT="6414" marB="64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</a:tr>
              <a:tr h="299323">
                <a:tc>
                  <a:txBody>
                    <a:bodyPr/>
                    <a:lstStyle/>
                    <a:p>
                      <a:pPr algn="ctr"/>
                      <a:r>
                        <a:rPr lang="pt-BR" sz="1000">
                          <a:solidFill>
                            <a:schemeClr val="tx1"/>
                          </a:solidFill>
                        </a:rPr>
                        <a:t>UFPB - Universidade Federal da Paraíba</a:t>
                      </a:r>
                    </a:p>
                  </a:txBody>
                  <a:tcPr marL="6414" marR="6414" marT="6414" marB="64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</a:rPr>
                        <a:t>03875194403</a:t>
                      </a:r>
                      <a:br>
                        <a:rPr lang="pt-BR" sz="100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pt-BR" sz="10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414" marR="6414" marT="6414" marB="64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>
                          <a:solidFill>
                            <a:schemeClr val="tx1"/>
                          </a:solidFill>
                        </a:rPr>
                        <a:t>CREMILDA MEDEIA ARAUJO</a:t>
                      </a:r>
                    </a:p>
                  </a:txBody>
                  <a:tcPr marL="6414" marR="6414" marT="6414" marB="64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>
                          <a:solidFill>
                            <a:schemeClr val="tx1"/>
                          </a:solidFill>
                        </a:rPr>
                        <a:t>Equipe IES</a:t>
                      </a:r>
                    </a:p>
                  </a:txBody>
                  <a:tcPr marL="6414" marR="6414" marT="6414" marB="64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br>
                        <a:rPr lang="pt-BR" sz="1000" dirty="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pt-BR" sz="10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414" marR="6414" marT="6414" marB="64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>
                          <a:solidFill>
                            <a:schemeClr val="tx1"/>
                          </a:solidFill>
                          <a:effectLst/>
                        </a:rPr>
                        <a:t>8,20</a:t>
                      </a:r>
                      <a:br>
                        <a:rPr lang="pt-BR" sz="1000" dirty="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pt-BR" sz="10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414" marR="6414" marT="6414" marB="64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</a:tr>
              <a:tr h="299323">
                <a:tc>
                  <a:txBody>
                    <a:bodyPr/>
                    <a:lstStyle/>
                    <a:p>
                      <a:pPr algn="ctr"/>
                      <a:r>
                        <a:rPr lang="pt-BR" sz="1000">
                          <a:solidFill>
                            <a:schemeClr val="tx1"/>
                          </a:solidFill>
                        </a:rPr>
                        <a:t>UFPB - Universidade Federal da Paraíba</a:t>
                      </a:r>
                    </a:p>
                  </a:txBody>
                  <a:tcPr marL="6414" marR="6414" marT="6414" marB="64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</a:rPr>
                        <a:t>06515171412</a:t>
                      </a:r>
                      <a:br>
                        <a:rPr lang="pt-BR" sz="100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pt-BR" sz="10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414" marR="6414" marT="6414" marB="64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>
                          <a:solidFill>
                            <a:schemeClr val="tx1"/>
                          </a:solidFill>
                        </a:rPr>
                        <a:t>PRISCILA EHRICH DE SOUSA</a:t>
                      </a:r>
                    </a:p>
                  </a:txBody>
                  <a:tcPr marL="6414" marR="6414" marT="6414" marB="64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>
                          <a:solidFill>
                            <a:schemeClr val="tx1"/>
                          </a:solidFill>
                        </a:rPr>
                        <a:t>Equipe IES</a:t>
                      </a:r>
                    </a:p>
                  </a:txBody>
                  <a:tcPr marL="6414" marR="6414" marT="6414" marB="64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br>
                        <a:rPr lang="pt-BR" sz="1000" dirty="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pt-BR" sz="10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414" marR="6414" marT="6414" marB="64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>
                          <a:solidFill>
                            <a:schemeClr val="tx1"/>
                          </a:solidFill>
                          <a:effectLst/>
                        </a:rPr>
                        <a:t>10,00</a:t>
                      </a:r>
                      <a:br>
                        <a:rPr lang="pt-BR" sz="1000" dirty="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pt-BR" sz="10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414" marR="6414" marT="6414" marB="64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299323">
                <a:tc>
                  <a:txBody>
                    <a:bodyPr/>
                    <a:lstStyle/>
                    <a:p>
                      <a:pPr algn="ctr"/>
                      <a:r>
                        <a:rPr lang="pt-BR" sz="1000" dirty="0">
                          <a:solidFill>
                            <a:schemeClr val="tx1"/>
                          </a:solidFill>
                        </a:rPr>
                        <a:t>UFPB - Universidade Federal da Paraíba</a:t>
                      </a:r>
                    </a:p>
                  </a:txBody>
                  <a:tcPr marL="6414" marR="6414" marT="6414" marB="64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</a:rPr>
                        <a:t>27605116349</a:t>
                      </a:r>
                      <a:br>
                        <a:rPr lang="pt-BR" sz="100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pt-BR" sz="10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414" marR="6414" marT="6414" marB="64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>
                          <a:solidFill>
                            <a:schemeClr val="tx1"/>
                          </a:solidFill>
                        </a:rPr>
                        <a:t>MARIA NICEA DE ANDRADE</a:t>
                      </a:r>
                    </a:p>
                  </a:txBody>
                  <a:tcPr marL="6414" marR="6414" marT="6414" marB="64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>
                          <a:solidFill>
                            <a:schemeClr val="tx1"/>
                          </a:solidFill>
                        </a:rPr>
                        <a:t>Equipe IES</a:t>
                      </a:r>
                    </a:p>
                  </a:txBody>
                  <a:tcPr marL="6414" marR="6414" marT="6414" marB="64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br>
                        <a:rPr lang="pt-BR" sz="1000" dirty="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pt-BR" sz="10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414" marR="6414" marT="6414" marB="64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>
                          <a:solidFill>
                            <a:schemeClr val="tx1"/>
                          </a:solidFill>
                          <a:effectLst/>
                        </a:rPr>
                        <a:t>10,00</a:t>
                      </a:r>
                      <a:br>
                        <a:rPr lang="pt-BR" sz="1000" dirty="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pt-BR" sz="10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414" marR="6414" marT="6414" marB="64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</a:tr>
              <a:tr h="299323">
                <a:tc>
                  <a:txBody>
                    <a:bodyPr/>
                    <a:lstStyle/>
                    <a:p>
                      <a:pPr algn="ctr"/>
                      <a:r>
                        <a:rPr lang="pt-BR" sz="1000">
                          <a:solidFill>
                            <a:schemeClr val="tx1"/>
                          </a:solidFill>
                        </a:rPr>
                        <a:t>UFPB - Universidade Federal da Paraíba</a:t>
                      </a:r>
                    </a:p>
                  </a:txBody>
                  <a:tcPr marL="6414" marR="6414" marT="6414" marB="64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</a:rPr>
                        <a:t>31485960487</a:t>
                      </a:r>
                      <a:br>
                        <a:rPr lang="pt-BR" sz="100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pt-BR" sz="10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414" marR="6414" marT="6414" marB="64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>
                          <a:solidFill>
                            <a:schemeClr val="tx1"/>
                          </a:solidFill>
                        </a:rPr>
                        <a:t>ROSEMERE BARBOSA LEAL</a:t>
                      </a:r>
                    </a:p>
                  </a:txBody>
                  <a:tcPr marL="6414" marR="6414" marT="6414" marB="64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>
                          <a:solidFill>
                            <a:schemeClr val="tx1"/>
                          </a:solidFill>
                        </a:rPr>
                        <a:t>Equipe IES</a:t>
                      </a:r>
                    </a:p>
                  </a:txBody>
                  <a:tcPr marL="6414" marR="6414" marT="6414" marB="64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br>
                        <a:rPr lang="pt-BR" sz="1000" dirty="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pt-BR" sz="10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414" marR="6414" marT="6414" marB="64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>
                          <a:solidFill>
                            <a:schemeClr val="tx1"/>
                          </a:solidFill>
                          <a:effectLst/>
                        </a:rPr>
                        <a:t>8,60</a:t>
                      </a:r>
                      <a:br>
                        <a:rPr lang="pt-BR" sz="1000" dirty="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pt-BR" sz="10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414" marR="6414" marT="6414" marB="64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</a:tr>
              <a:tr h="299323">
                <a:tc>
                  <a:txBody>
                    <a:bodyPr/>
                    <a:lstStyle/>
                    <a:p>
                      <a:pPr algn="ctr"/>
                      <a:r>
                        <a:rPr lang="pt-BR" sz="1000">
                          <a:solidFill>
                            <a:schemeClr val="tx1"/>
                          </a:solidFill>
                        </a:rPr>
                        <a:t>UFPB - Universidade Federal da Paraíba</a:t>
                      </a:r>
                    </a:p>
                  </a:txBody>
                  <a:tcPr marL="6414" marR="6414" marT="6414" marB="64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</a:rPr>
                        <a:t>42468515404</a:t>
                      </a:r>
                      <a:br>
                        <a:rPr lang="pt-BR" sz="100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pt-BR" sz="10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414" marR="6414" marT="6414" marB="64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>
                          <a:solidFill>
                            <a:schemeClr val="tx1"/>
                          </a:solidFill>
                        </a:rPr>
                        <a:t>GENIVALDA PEREIRA DE SOUZA</a:t>
                      </a:r>
                    </a:p>
                  </a:txBody>
                  <a:tcPr marL="6414" marR="6414" marT="6414" marB="64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>
                          <a:solidFill>
                            <a:schemeClr val="tx1"/>
                          </a:solidFill>
                        </a:rPr>
                        <a:t>Equipe IES</a:t>
                      </a:r>
                    </a:p>
                  </a:txBody>
                  <a:tcPr marL="6414" marR="6414" marT="6414" marB="64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br>
                        <a:rPr lang="pt-BR" sz="1000" dirty="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pt-BR" sz="10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414" marR="6414" marT="6414" marB="64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>
                          <a:solidFill>
                            <a:schemeClr val="tx1"/>
                          </a:solidFill>
                          <a:effectLst/>
                        </a:rPr>
                        <a:t>9,60</a:t>
                      </a:r>
                      <a:br>
                        <a:rPr lang="pt-BR" sz="1000" dirty="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pt-BR" sz="10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414" marR="6414" marT="6414" marB="64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</a:tr>
              <a:tr h="299323">
                <a:tc>
                  <a:txBody>
                    <a:bodyPr/>
                    <a:lstStyle/>
                    <a:p>
                      <a:pPr algn="ctr"/>
                      <a:r>
                        <a:rPr lang="pt-BR" sz="1000">
                          <a:solidFill>
                            <a:schemeClr val="tx1"/>
                          </a:solidFill>
                        </a:rPr>
                        <a:t>UFPB - Universidade Federal da Paraíba</a:t>
                      </a:r>
                    </a:p>
                  </a:txBody>
                  <a:tcPr marL="6414" marR="6414" marT="6414" marB="64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</a:rPr>
                        <a:t>80558542468</a:t>
                      </a:r>
                      <a:br>
                        <a:rPr lang="pt-BR" sz="100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pt-BR" sz="10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414" marR="6414" marT="6414" marB="64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>
                          <a:solidFill>
                            <a:schemeClr val="tx1"/>
                          </a:solidFill>
                        </a:rPr>
                        <a:t>JOSE ALVES DA SILVA</a:t>
                      </a:r>
                    </a:p>
                  </a:txBody>
                  <a:tcPr marL="6414" marR="6414" marT="6414" marB="64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>
                          <a:solidFill>
                            <a:schemeClr val="tx1"/>
                          </a:solidFill>
                        </a:rPr>
                        <a:t>Equipe IES</a:t>
                      </a:r>
                    </a:p>
                  </a:txBody>
                  <a:tcPr marL="6414" marR="6414" marT="6414" marB="64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br>
                        <a:rPr lang="pt-BR" sz="1000" dirty="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pt-BR" sz="10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414" marR="6414" marT="6414" marB="64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>
                          <a:solidFill>
                            <a:schemeClr val="tx1"/>
                          </a:solidFill>
                          <a:effectLst/>
                        </a:rPr>
                        <a:t>10,00</a:t>
                      </a:r>
                      <a:br>
                        <a:rPr lang="pt-BR" sz="1000" dirty="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pt-BR" sz="10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414" marR="6414" marT="6414" marB="64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</a:tr>
              <a:tr h="299323">
                <a:tc>
                  <a:txBody>
                    <a:bodyPr/>
                    <a:lstStyle/>
                    <a:p>
                      <a:pPr algn="ctr"/>
                      <a:r>
                        <a:rPr lang="pt-BR" sz="1000">
                          <a:solidFill>
                            <a:schemeClr val="tx1"/>
                          </a:solidFill>
                        </a:rPr>
                        <a:t>UFPB - Universidade Federal da Paraíba</a:t>
                      </a:r>
                    </a:p>
                  </a:txBody>
                  <a:tcPr marL="6414" marR="6414" marT="6414" marB="64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</a:rPr>
                        <a:t>92933645491</a:t>
                      </a:r>
                      <a:br>
                        <a:rPr lang="pt-BR" sz="100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pt-BR" sz="10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414" marR="6414" marT="6414" marB="64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>
                          <a:solidFill>
                            <a:schemeClr val="tx1"/>
                          </a:solidFill>
                        </a:rPr>
                        <a:t>NADIA FARIAS DOS SANTOS</a:t>
                      </a:r>
                    </a:p>
                  </a:txBody>
                  <a:tcPr marL="6414" marR="6414" marT="6414" marB="64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>
                          <a:solidFill>
                            <a:schemeClr val="tx1"/>
                          </a:solidFill>
                        </a:rPr>
                        <a:t>Equipe IES</a:t>
                      </a:r>
                    </a:p>
                  </a:txBody>
                  <a:tcPr marL="6414" marR="6414" marT="6414" marB="64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br>
                        <a:rPr lang="pt-BR" sz="1000" dirty="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pt-BR" sz="10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414" marR="6414" marT="6414" marB="64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>
                          <a:solidFill>
                            <a:schemeClr val="tx1"/>
                          </a:solidFill>
                          <a:effectLst/>
                        </a:rPr>
                        <a:t>10,00</a:t>
                      </a:r>
                      <a:br>
                        <a:rPr lang="pt-BR" sz="1000" dirty="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pt-BR" sz="10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414" marR="6414" marT="6414" marB="64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</a:tr>
              <a:tr h="299323">
                <a:tc>
                  <a:txBody>
                    <a:bodyPr/>
                    <a:lstStyle/>
                    <a:p>
                      <a:pPr algn="ctr"/>
                      <a:r>
                        <a:rPr lang="pt-BR" sz="1000">
                          <a:solidFill>
                            <a:schemeClr val="tx1"/>
                          </a:solidFill>
                        </a:rPr>
                        <a:t>UFPB - Universidade Federal da Paraíba</a:t>
                      </a:r>
                    </a:p>
                  </a:txBody>
                  <a:tcPr marL="6414" marR="6414" marT="6414" marB="64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</a:rPr>
                        <a:t>97726095415</a:t>
                      </a:r>
                      <a:br>
                        <a:rPr lang="pt-BR" sz="100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pt-BR" sz="10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414" marR="6414" marT="6414" marB="64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>
                          <a:solidFill>
                            <a:schemeClr val="tx1"/>
                          </a:solidFill>
                        </a:rPr>
                        <a:t>MARIA DA PAZ E SILVA</a:t>
                      </a:r>
                    </a:p>
                  </a:txBody>
                  <a:tcPr marL="6414" marR="6414" marT="6414" marB="64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>
                          <a:solidFill>
                            <a:schemeClr val="tx1"/>
                          </a:solidFill>
                        </a:rPr>
                        <a:t>Equipe IES</a:t>
                      </a:r>
                    </a:p>
                  </a:txBody>
                  <a:tcPr marL="6414" marR="6414" marT="6414" marB="64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br>
                        <a:rPr lang="pt-BR" sz="1000" dirty="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pt-BR" sz="10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414" marR="6414" marT="6414" marB="64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>
                          <a:solidFill>
                            <a:schemeClr val="tx1"/>
                          </a:solidFill>
                          <a:effectLst/>
                        </a:rPr>
                        <a:t>9,60</a:t>
                      </a:r>
                      <a:br>
                        <a:rPr lang="pt-BR" sz="1000" dirty="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pt-BR" sz="1000" dirty="0">
                        <a:solidFill>
                          <a:schemeClr val="tx1"/>
                        </a:solidFill>
                      </a:endParaRPr>
                    </a:p>
                  </a:txBody>
                  <a:tcPr marL="6414" marR="6414" marT="6414" marB="64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</a:tr>
            </a:tbl>
          </a:graphicData>
        </a:graphic>
      </p:graphicFrame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63625-0B05-4A96-860D-1421E73CB37E}" type="slidenum">
              <a:rPr lang="pt-BR" smtClean="0"/>
              <a:pPr/>
              <a:t>64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2100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475" y="228600"/>
            <a:ext cx="840105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63625-0B05-4A96-860D-1421E73CB37E}" type="slidenum">
              <a:rPr lang="pt-BR" smtClean="0"/>
              <a:pPr/>
              <a:t>65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1239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63625-0B05-4A96-860D-1421E73CB37E}" type="slidenum">
              <a:rPr lang="pt-BR" smtClean="0"/>
              <a:pPr/>
              <a:t>66</a:t>
            </a:fld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1013"/>
            <a:ext cx="8382000" cy="589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1155482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63625-0B05-4A96-860D-1421E73CB37E}" type="slidenum">
              <a:rPr lang="pt-BR" smtClean="0"/>
              <a:pPr/>
              <a:t>67</a:t>
            </a:fld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938" y="315913"/>
            <a:ext cx="8364537" cy="622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5987552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63625-0B05-4A96-860D-1421E73CB37E}" type="slidenum">
              <a:rPr lang="pt-BR" smtClean="0"/>
              <a:pPr/>
              <a:t>68</a:t>
            </a:fld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2575" y="130175"/>
            <a:ext cx="8577263" cy="659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4922431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63625-0B05-4A96-860D-1421E73CB37E}" type="slidenum">
              <a:rPr lang="pt-BR" smtClean="0"/>
              <a:pPr/>
              <a:t>69</a:t>
            </a:fld>
            <a:endParaRPr lang="pt-B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088" y="508000"/>
            <a:ext cx="8504237" cy="584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75932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000" dirty="0">
                <a:solidFill>
                  <a:prstClr val="black"/>
                </a:solidFill>
              </a:rPr>
              <a:t>Números do Pacto do Ensino Médio</a:t>
            </a:r>
            <a:br>
              <a:rPr lang="pt-BR" sz="4000" dirty="0">
                <a:solidFill>
                  <a:prstClr val="black"/>
                </a:solidFill>
              </a:rPr>
            </a:br>
            <a:r>
              <a:rPr lang="pt-BR" sz="4000" dirty="0">
                <a:solidFill>
                  <a:prstClr val="black"/>
                </a:solidFill>
              </a:rPr>
              <a:t>- </a:t>
            </a:r>
            <a:r>
              <a:rPr lang="pt-BR" sz="4000" dirty="0" smtClean="0">
                <a:solidFill>
                  <a:prstClr val="black"/>
                </a:solidFill>
              </a:rPr>
              <a:t>equipes IES e formadores 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42894693"/>
              </p:ext>
            </p:extLst>
          </p:nvPr>
        </p:nvGraphicFramePr>
        <p:xfrm>
          <a:off x="856861" y="1844824"/>
          <a:ext cx="7344816" cy="38644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408"/>
                <a:gridCol w="3672408"/>
              </a:tblGrid>
              <a:tr h="552061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bg1"/>
                          </a:solidFill>
                        </a:rPr>
                        <a:t>PERFIL</a:t>
                      </a:r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bg1"/>
                          </a:solidFill>
                        </a:rPr>
                        <a:t>NÚMERO DE</a:t>
                      </a:r>
                      <a:r>
                        <a:rPr lang="pt-BR" baseline="0" dirty="0" smtClean="0">
                          <a:solidFill>
                            <a:schemeClr val="bg1"/>
                          </a:solidFill>
                        </a:rPr>
                        <a:t> FORMADORES</a:t>
                      </a:r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552061">
                <a:tc>
                  <a:txBody>
                    <a:bodyPr/>
                    <a:lstStyle/>
                    <a:p>
                      <a:r>
                        <a:rPr lang="pt-BR" dirty="0" smtClean="0"/>
                        <a:t>Coordenadores gerais</a:t>
                      </a:r>
                      <a:endParaRPr lang="pt-BR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52</a:t>
                      </a:r>
                      <a:endParaRPr lang="pt-BR" sz="24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52061">
                <a:tc>
                  <a:txBody>
                    <a:bodyPr/>
                    <a:lstStyle/>
                    <a:p>
                      <a:r>
                        <a:rPr lang="pt-BR" dirty="0" smtClean="0"/>
                        <a:t>Coordenadores adjuntos</a:t>
                      </a:r>
                      <a:endParaRPr lang="pt-B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80</a:t>
                      </a:r>
                      <a:endParaRPr lang="pt-BR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52061">
                <a:tc>
                  <a:txBody>
                    <a:bodyPr/>
                    <a:lstStyle/>
                    <a:p>
                      <a:r>
                        <a:rPr lang="pt-BR" dirty="0" smtClean="0"/>
                        <a:t>Formadores IES</a:t>
                      </a:r>
                      <a:endParaRPr lang="pt-BR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solidFill>
                            <a:schemeClr val="tx1"/>
                          </a:solidFill>
                        </a:rPr>
                        <a:t>373</a:t>
                      </a:r>
                      <a:endParaRPr lang="pt-BR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52061">
                <a:tc>
                  <a:txBody>
                    <a:bodyPr/>
                    <a:lstStyle/>
                    <a:p>
                      <a:r>
                        <a:rPr lang="pt-BR" dirty="0" smtClean="0"/>
                        <a:t>Supervisores</a:t>
                      </a:r>
                      <a:endParaRPr lang="pt-B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272</a:t>
                      </a:r>
                      <a:endParaRPr lang="pt-BR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52061">
                <a:tc>
                  <a:txBody>
                    <a:bodyPr/>
                    <a:lstStyle/>
                    <a:p>
                      <a:r>
                        <a:rPr lang="pt-BR" dirty="0" smtClean="0"/>
                        <a:t>Formadores regionais</a:t>
                      </a:r>
                      <a:endParaRPr lang="pt-BR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solidFill>
                            <a:schemeClr val="tx1"/>
                          </a:solidFill>
                        </a:rPr>
                        <a:t>963</a:t>
                      </a:r>
                      <a:endParaRPr lang="pt-BR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TOTAL</a:t>
                      </a:r>
                      <a:endParaRPr lang="pt-BR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1.740</a:t>
                      </a:r>
                      <a:endParaRPr lang="pt-BR" sz="24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tângulo de cantos arredondados 2"/>
          <p:cNvSpPr/>
          <p:nvPr/>
        </p:nvSpPr>
        <p:spPr>
          <a:xfrm>
            <a:off x="827584" y="5813041"/>
            <a:ext cx="1800200" cy="4320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 dirty="0" smtClean="0">
                <a:solidFill>
                  <a:schemeClr val="tx1"/>
                </a:solidFill>
              </a:rPr>
              <a:t>Fonte: </a:t>
            </a:r>
            <a:r>
              <a:rPr lang="pt-BR" sz="800" b="1" dirty="0" err="1" smtClean="0">
                <a:solidFill>
                  <a:schemeClr val="tx1"/>
                </a:solidFill>
              </a:rPr>
              <a:t>Sismédio</a:t>
            </a:r>
            <a:r>
              <a:rPr lang="pt-BR" sz="800" b="1" dirty="0" smtClean="0">
                <a:solidFill>
                  <a:schemeClr val="tx1"/>
                </a:solidFill>
              </a:rPr>
              <a:t>/DAGE/SEB/MEC</a:t>
            </a:r>
          </a:p>
          <a:p>
            <a:pPr algn="ctr"/>
            <a:r>
              <a:rPr lang="pt-BR" sz="800" b="1" dirty="0" smtClean="0">
                <a:solidFill>
                  <a:schemeClr val="tx1"/>
                </a:solidFill>
              </a:rPr>
              <a:t>Em out.2014</a:t>
            </a:r>
            <a:endParaRPr lang="pt-BR" sz="800" b="1" dirty="0">
              <a:solidFill>
                <a:schemeClr val="tx1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63625-0B05-4A96-860D-1421E73CB37E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3590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63625-0B05-4A96-860D-1421E73CB37E}" type="slidenum">
              <a:rPr lang="pt-BR" smtClean="0"/>
              <a:pPr/>
              <a:t>70</a:t>
            </a:fld>
            <a:endParaRPr lang="pt-B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063" y="80963"/>
            <a:ext cx="8650287" cy="669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6195941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63625-0B05-4A96-860D-1421E73CB37E}" type="slidenum">
              <a:rPr lang="pt-BR" smtClean="0"/>
              <a:pPr/>
              <a:t>71</a:t>
            </a:fld>
            <a:endParaRPr lang="pt-B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163" y="398463"/>
            <a:ext cx="8321675" cy="605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0568686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63625-0B05-4A96-860D-1421E73CB37E}" type="slidenum">
              <a:rPr lang="pt-BR" smtClean="0"/>
              <a:pPr/>
              <a:t>72</a:t>
            </a:fld>
            <a:endParaRPr lang="pt-B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775" y="312738"/>
            <a:ext cx="8424863" cy="623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2723978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63625-0B05-4A96-860D-1421E73CB37E}" type="slidenum">
              <a:rPr lang="pt-BR" smtClean="0"/>
              <a:pPr/>
              <a:t>73</a:t>
            </a:fld>
            <a:endParaRPr lang="pt-B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00" y="233363"/>
            <a:ext cx="8304213" cy="638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6920106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63625-0B05-4A96-860D-1421E73CB37E}" type="slidenum">
              <a:rPr lang="pt-BR" smtClean="0"/>
              <a:pPr/>
              <a:t>74</a:t>
            </a:fld>
            <a:endParaRPr lang="pt-B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188" y="276225"/>
            <a:ext cx="8682037" cy="630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9826007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63625-0B05-4A96-860D-1421E73CB37E}" type="slidenum">
              <a:rPr lang="pt-BR" smtClean="0"/>
              <a:pPr/>
              <a:t>75</a:t>
            </a:fld>
            <a:endParaRPr lang="pt-B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275" y="422275"/>
            <a:ext cx="8297863" cy="601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5707978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63625-0B05-4A96-860D-1421E73CB37E}" type="slidenum">
              <a:rPr lang="pt-BR" smtClean="0"/>
              <a:pPr/>
              <a:t>76</a:t>
            </a:fld>
            <a:endParaRPr lang="pt-B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425450"/>
            <a:ext cx="8351837" cy="600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5751504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63625-0B05-4A96-860D-1421E73CB37E}" type="slidenum">
              <a:rPr lang="pt-BR" smtClean="0"/>
              <a:pPr/>
              <a:t>77</a:t>
            </a:fld>
            <a:endParaRPr lang="pt-B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313" y="233363"/>
            <a:ext cx="8461375" cy="638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3314190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63625-0B05-4A96-860D-1421E73CB37E}" type="slidenum">
              <a:rPr lang="pt-BR" smtClean="0"/>
              <a:pPr/>
              <a:t>78</a:t>
            </a:fld>
            <a:endParaRPr lang="pt-BR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263" y="461963"/>
            <a:ext cx="8497887" cy="593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8738828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63625-0B05-4A96-860D-1421E73CB37E}" type="slidenum">
              <a:rPr lang="pt-BR" smtClean="0"/>
              <a:pPr/>
              <a:t>79</a:t>
            </a:fld>
            <a:endParaRPr lang="pt-BR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763" y="425450"/>
            <a:ext cx="8370887" cy="600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45655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04056"/>
          </a:xfrm>
        </p:spPr>
        <p:txBody>
          <a:bodyPr>
            <a:noAutofit/>
          </a:bodyPr>
          <a:lstStyle/>
          <a:p>
            <a:r>
              <a:rPr lang="pt-BR" sz="3600" dirty="0" smtClean="0"/>
              <a:t>Coordenadores Gerais</a:t>
            </a:r>
            <a:endParaRPr lang="pt-BR" sz="3600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04801011"/>
              </p:ext>
            </p:extLst>
          </p:nvPr>
        </p:nvGraphicFramePr>
        <p:xfrm>
          <a:off x="234480" y="908724"/>
          <a:ext cx="4265512" cy="5323586"/>
        </p:xfrm>
        <a:graphic>
          <a:graphicData uri="http://schemas.openxmlformats.org/drawingml/2006/table">
            <a:tbl>
              <a:tblPr/>
              <a:tblGrid>
                <a:gridCol w="377080"/>
                <a:gridCol w="3163295"/>
                <a:gridCol w="725137"/>
              </a:tblGrid>
              <a:tr h="367142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UF</a:t>
                      </a:r>
                    </a:p>
                  </a:txBody>
                  <a:tcPr marL="7803" marR="7803" marT="7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INSTITUIÇÃO DE ENSINO SUPERIOR</a:t>
                      </a:r>
                    </a:p>
                  </a:txBody>
                  <a:tcPr marL="7803" marR="7803" marT="7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Coordenador Geral</a:t>
                      </a:r>
                    </a:p>
                  </a:txBody>
                  <a:tcPr marL="7803" marR="7803" marT="7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835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DO ACRE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35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ALAGOAS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35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DO AMAZONAS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35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DO AMAPÁ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357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DA BAHIA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357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DO VALE DO SÃO FRANCISCO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35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DO CEARÁ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35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DF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DE BRASILIA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35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DO ESPÍRITO SANTO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35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GOIÁS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35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DO MARANHÃO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3572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MG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JUIZ DE FORA 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357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UBERLÂNDIA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357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VIÇOSA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357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ITAJUBÁ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357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MINAS GERAIS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357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DO TRIÂNGULO MINEIRO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357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MS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DA GRANDE DOURADOS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357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MATO GROSSO DO SUL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35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MATO GROSSO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35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DO PARÁ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35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PB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DA PARAÍBA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35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PERNAMBUCO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35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DO PIAUÍ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357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ESTADUAL DE LONDRINA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357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ESTADUAL DE PONTA GROSSA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357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ESTADUAL DO CENTRO-OESTE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803" marR="7803" marT="78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09224223"/>
              </p:ext>
            </p:extLst>
          </p:nvPr>
        </p:nvGraphicFramePr>
        <p:xfrm>
          <a:off x="4644008" y="908716"/>
          <a:ext cx="4104456" cy="5323583"/>
        </p:xfrm>
        <a:graphic>
          <a:graphicData uri="http://schemas.openxmlformats.org/drawingml/2006/table">
            <a:tbl>
              <a:tblPr/>
              <a:tblGrid>
                <a:gridCol w="366387"/>
                <a:gridCol w="3211278"/>
                <a:gridCol w="526791"/>
              </a:tblGrid>
              <a:tr h="380255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UF</a:t>
                      </a:r>
                    </a:p>
                  </a:txBody>
                  <a:tcPr marL="8082" marR="8082" marT="80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INSTITUIÇÃO DE ENSINO SUPERIOR</a:t>
                      </a:r>
                    </a:p>
                  </a:txBody>
                  <a:tcPr marL="8082" marR="8082" marT="80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Coordenador Geral</a:t>
                      </a:r>
                    </a:p>
                  </a:txBody>
                  <a:tcPr marL="8082" marR="8082" marT="80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90128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TECNOLÓGICA FEDERAL DO PARANÁ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1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ESTADUAL DO NORTE DO PARANÁ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901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DO PARANÁ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1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ESTADUAL DO OESTE DO PARANÁ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901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ESTADUAL DO PARANÁ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1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ESTADUAL DE MARINGA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901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RJ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FLUMINENSE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1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RN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DO RIO GRANDE DO NORTE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901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RONDÔNIA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1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RR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RORAIMA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90128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RS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DO RIO GRANDE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1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DO PAMPA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1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SANTA MARIA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901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DA FRONTEIRA SUL (RS)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1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DO RIO GRANDE DO SUL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901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PELOTAS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1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DA FRONTEIRA SUL (SC)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901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SANTA CATARINA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1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SERGIPE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90128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DE SÃO CARLOS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1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ESTADUAL DE CAMPINAS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901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ESTADUAL PAULISTA JÚLIO DE MESQUITA FILHO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1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DE SÃO PAULO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901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DO ABC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1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UNIVERSIDADE FEDERAL DO TOCANTINS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1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1" y="6232301"/>
            <a:ext cx="179863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63625-0B05-4A96-860D-1421E73CB37E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0629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/>
          <p:nvPr/>
        </p:nvSpPr>
        <p:spPr>
          <a:xfrm>
            <a:off x="3041508" y="6177190"/>
            <a:ext cx="2255105" cy="49217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Avaliação e monitoramento do </a:t>
            </a:r>
            <a:r>
              <a:rPr lang="pt-BR" dirty="0"/>
              <a:t>Pacto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67544" y="1196752"/>
            <a:ext cx="4040188" cy="639762"/>
          </a:xfrm>
        </p:spPr>
        <p:txBody>
          <a:bodyPr/>
          <a:lstStyle/>
          <a:p>
            <a:pPr algn="ctr"/>
            <a:r>
              <a:rPr lang="pt-BR" dirty="0" smtClean="0"/>
              <a:t>Avanços</a:t>
            </a:r>
            <a:endParaRPr lang="pt-BR" dirty="0"/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4050657833"/>
              </p:ext>
            </p:extLst>
          </p:nvPr>
        </p:nvGraphicFramePr>
        <p:xfrm>
          <a:off x="827584" y="2636912"/>
          <a:ext cx="7704856" cy="32011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04856"/>
              </a:tblGrid>
              <a:tr h="5280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Articulação entre IES / SEDUC e MEC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5280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Mobilização e organização das equipes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5280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Organização do trabalho pedagógico da formação dos Formadores Regionais e Orientadores de Estudos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5280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Material de formação e material complementar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5280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Escola como espaço e tempo de formação do Professor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5280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Articulação entre a formação inicial e a formação continuada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4008" y="1196752"/>
            <a:ext cx="4041775" cy="639762"/>
          </a:xfrm>
        </p:spPr>
        <p:txBody>
          <a:bodyPr/>
          <a:lstStyle/>
          <a:p>
            <a:pPr algn="ctr"/>
            <a:r>
              <a:rPr lang="pt-BR" dirty="0" smtClean="0"/>
              <a:t>Desafios</a:t>
            </a:r>
            <a:endParaRPr lang="pt-BR" dirty="0"/>
          </a:p>
        </p:txBody>
      </p:sp>
      <p:sp>
        <p:nvSpPr>
          <p:cNvPr id="8" name="Seta para baixo 7"/>
          <p:cNvSpPr/>
          <p:nvPr/>
        </p:nvSpPr>
        <p:spPr>
          <a:xfrm>
            <a:off x="1999083" y="1916832"/>
            <a:ext cx="792088" cy="576064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baixo 8"/>
          <p:cNvSpPr/>
          <p:nvPr/>
        </p:nvSpPr>
        <p:spPr>
          <a:xfrm>
            <a:off x="6156176" y="1916832"/>
            <a:ext cx="792088" cy="576064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016660" y="6238609"/>
            <a:ext cx="2347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</a:rPr>
              <a:t>TRABALHO DE GRUPO</a:t>
            </a:r>
            <a:endParaRPr lang="pt-B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1" name="Conector de seta reta 10"/>
          <p:cNvCxnSpPr/>
          <p:nvPr/>
        </p:nvCxnSpPr>
        <p:spPr>
          <a:xfrm>
            <a:off x="5508104" y="6423275"/>
            <a:ext cx="1440160" cy="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e 13"/>
          <p:cNvSpPr/>
          <p:nvPr/>
        </p:nvSpPr>
        <p:spPr>
          <a:xfrm>
            <a:off x="7236296" y="6115771"/>
            <a:ext cx="1512168" cy="49217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SALAS</a:t>
            </a:r>
            <a:endParaRPr lang="pt-BR" b="1" dirty="0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63625-0B05-4A96-860D-1421E73CB37E}" type="slidenum">
              <a:rPr lang="pt-BR" smtClean="0"/>
              <a:pPr/>
              <a:t>80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8258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Contatos</a:t>
            </a:r>
            <a:endParaRPr lang="pt-B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63625-0B05-4A96-860D-1421E73CB37E}" type="slidenum">
              <a:rPr lang="pt-BR" smtClean="0"/>
              <a:pPr/>
              <a:t>81</a:t>
            </a:fld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115616" y="1556792"/>
            <a:ext cx="6390917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</a:rPr>
              <a:t>Profa. Mirna Araújo</a:t>
            </a:r>
          </a:p>
          <a:p>
            <a:pPr marL="285750" indent="-285750">
              <a:buFontTx/>
              <a:buChar char="-"/>
            </a:pP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Assessora SEB </a:t>
            </a:r>
          </a:p>
          <a:p>
            <a:pPr marL="285750" indent="-285750">
              <a:buFontTx/>
              <a:buChar char="-"/>
            </a:pP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Coordenadora da Formação Continuada de Professores – DAGE</a:t>
            </a:r>
          </a:p>
          <a:p>
            <a:pPr marL="285750" indent="-285750">
              <a:buFontTx/>
              <a:buChar char="-"/>
            </a:pP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Fone: (61) 2022-8366</a:t>
            </a:r>
          </a:p>
          <a:p>
            <a:pPr marL="285750" indent="-285750">
              <a:buFontTx/>
              <a:buChar char="-"/>
            </a:pP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E-mail: mirna.araújo@mec.gov.br</a:t>
            </a:r>
          </a:p>
          <a:p>
            <a:pPr marL="285750" indent="-285750">
              <a:buFontTx/>
              <a:buChar char="-"/>
            </a:pPr>
            <a:endParaRPr lang="pt-BR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Profa. Dra. </a:t>
            </a:r>
            <a:r>
              <a:rPr lang="pt-BR" b="1" dirty="0" err="1">
                <a:solidFill>
                  <a:schemeClr val="accent5">
                    <a:lumMod val="75000"/>
                  </a:schemeClr>
                </a:solidFill>
              </a:rPr>
              <a:t>Yvelise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 Freitas de Souza </a:t>
            </a:r>
            <a:r>
              <a:rPr lang="pt-BR" b="1" dirty="0" err="1">
                <a:solidFill>
                  <a:schemeClr val="accent5">
                    <a:lumMod val="75000"/>
                  </a:schemeClr>
                </a:solidFill>
              </a:rPr>
              <a:t>Arco-Verde</a:t>
            </a:r>
            <a:endParaRPr lang="pt-BR" b="1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Diretora </a:t>
            </a:r>
          </a:p>
          <a:p>
            <a:pPr marL="285750" indent="-285750">
              <a:buFontTx/>
              <a:buChar char="-"/>
            </a:pP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Diretoria de Apoio à Gestão Educacional - DAGE </a:t>
            </a:r>
            <a:endParaRPr lang="pt-BR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Fone: (61) 2022-8350</a:t>
            </a:r>
          </a:p>
          <a:p>
            <a:pPr marL="285750" indent="-285750">
              <a:buFontTx/>
              <a:buChar char="-"/>
            </a:pP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E-mail: yvelise.verde@mec.gov.br</a:t>
            </a:r>
          </a:p>
          <a:p>
            <a:pPr marL="285750" indent="-285750">
              <a:buFontTx/>
              <a:buChar char="-"/>
            </a:pPr>
            <a:endParaRPr lang="pt-BR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endParaRPr lang="pt-BR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SECRETARIA DE EDUCAÇÃO BÁSICA</a:t>
            </a:r>
          </a:p>
          <a:p>
            <a:pPr algn="ctr"/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MINISTÉRIO DA EDUCAÇÃO</a:t>
            </a:r>
          </a:p>
          <a:p>
            <a:pPr algn="ctr"/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BRASÍLIA - DF</a:t>
            </a:r>
          </a:p>
          <a:p>
            <a:pPr marL="285750" indent="-285750">
              <a:buFontTx/>
              <a:buChar char="-"/>
            </a:pPr>
            <a:endParaRPr lang="pt-BR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9557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	</a:t>
            </a:r>
            <a:r>
              <a:rPr lang="pt-BR" sz="3600" dirty="0" smtClean="0"/>
              <a:t>Perfil do Coordenador Geral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2700" dirty="0" smtClean="0"/>
              <a:t>- Resolução n. 51/2013 e Portaria n. 1140/2013</a:t>
            </a:r>
            <a:endParaRPr lang="pt-BR" sz="2700" dirty="0"/>
          </a:p>
        </p:txBody>
      </p:sp>
      <p:sp>
        <p:nvSpPr>
          <p:cNvPr id="4" name="Retângulo de cantos arredondados 3"/>
          <p:cNvSpPr/>
          <p:nvPr/>
        </p:nvSpPr>
        <p:spPr>
          <a:xfrm>
            <a:off x="467544" y="1484784"/>
            <a:ext cx="8280920" cy="518457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de cantos arredondados 4"/>
          <p:cNvSpPr/>
          <p:nvPr/>
        </p:nvSpPr>
        <p:spPr>
          <a:xfrm>
            <a:off x="827584" y="1700807"/>
            <a:ext cx="7632848" cy="4752529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1400" dirty="0" smtClean="0">
                <a:solidFill>
                  <a:schemeClr val="accent5">
                    <a:lumMod val="75000"/>
                  </a:schemeClr>
                </a:solidFill>
              </a:rPr>
              <a:t>O </a:t>
            </a:r>
            <a:r>
              <a:rPr lang="pt-BR" sz="1400" dirty="0">
                <a:solidFill>
                  <a:schemeClr val="accent5">
                    <a:lumMod val="75000"/>
                  </a:schemeClr>
                </a:solidFill>
              </a:rPr>
              <a:t>coordenador geral da IES deverá ser selecionado pelo dirigente máximo da IES, dentre aqueles que atendam aos seguintes requisitos cumulativos:</a:t>
            </a:r>
          </a:p>
          <a:p>
            <a:pPr algn="just"/>
            <a:r>
              <a:rPr lang="pt-BR" sz="1400" dirty="0">
                <a:solidFill>
                  <a:schemeClr val="accent5">
                    <a:lumMod val="75000"/>
                  </a:schemeClr>
                </a:solidFill>
              </a:rPr>
              <a:t>I - ser professor efetivo da IES;</a:t>
            </a:r>
          </a:p>
          <a:p>
            <a:pPr algn="just"/>
            <a:r>
              <a:rPr lang="pt-BR" sz="1400" dirty="0">
                <a:solidFill>
                  <a:schemeClr val="accent5">
                    <a:lumMod val="75000"/>
                  </a:schemeClr>
                </a:solidFill>
              </a:rPr>
              <a:t>II - ter experiência na área de formação continuada de profissionais da educação básica; e</a:t>
            </a:r>
          </a:p>
          <a:p>
            <a:pPr algn="just"/>
            <a:r>
              <a:rPr lang="pt-BR" sz="1400" dirty="0">
                <a:solidFill>
                  <a:schemeClr val="accent5">
                    <a:lumMod val="75000"/>
                  </a:schemeClr>
                </a:solidFill>
              </a:rPr>
              <a:t>III - possuir titulação de mestrado ou doutorado</a:t>
            </a:r>
            <a:r>
              <a:rPr lang="pt-BR" sz="14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algn="just"/>
            <a:endParaRPr lang="pt-BR" sz="1400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1400" dirty="0" smtClean="0">
                <a:solidFill>
                  <a:schemeClr val="accent5">
                    <a:lumMod val="75000"/>
                  </a:schemeClr>
                </a:solidFill>
              </a:rPr>
              <a:t>O </a:t>
            </a:r>
            <a:r>
              <a:rPr lang="pt-BR" sz="1400" dirty="0">
                <a:solidFill>
                  <a:schemeClr val="accent5">
                    <a:lumMod val="75000"/>
                  </a:schemeClr>
                </a:solidFill>
              </a:rPr>
              <a:t>coordenador geral da IES deverá encaminhar à Secretaria de Educação Básica/MEC, por intermédio dos sistemas disponibilizados pelo MEC, cópia de seu Termo de Compromisso do Bolsista, devidamente assinado e homologado pelo dirigente máximo da IES, e do instrumento comprobatório da sua designação</a:t>
            </a:r>
            <a:r>
              <a:rPr lang="pt-BR" sz="14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sz="1400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63625-0B05-4A96-860D-1421E73CB37E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856344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2495</TotalTime>
  <Words>10491</Words>
  <Application>Microsoft Office PowerPoint</Application>
  <PresentationFormat>Apresentação na tela (4:3)</PresentationFormat>
  <Paragraphs>3779</Paragraphs>
  <Slides>81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81</vt:i4>
      </vt:variant>
    </vt:vector>
  </HeadingPairs>
  <TitlesOfParts>
    <vt:vector size="82" baseType="lpstr">
      <vt:lpstr>Tema do Office</vt:lpstr>
      <vt:lpstr>MONITORAMENTO DO PACTO PELO FORTALECIMENTO DO ENSINO MÉDIO NO BRASIL</vt:lpstr>
      <vt:lpstr>CARACTERÍSTICA DA FORMAÇÃO</vt:lpstr>
      <vt:lpstr>Números do Pacto do Ensino Médio - rede de colaboração</vt:lpstr>
      <vt:lpstr>Regime de Colaboração na formação continuada – Plano Nacional de Educação</vt:lpstr>
      <vt:lpstr> Números do Pacto do Ensino Médio </vt:lpstr>
      <vt:lpstr> Recursos orçamentários previstos </vt:lpstr>
      <vt:lpstr>Números do Pacto do Ensino Médio - equipes IES e formadores </vt:lpstr>
      <vt:lpstr>Coordenadores Gerais</vt:lpstr>
      <vt:lpstr> Perfil do Coordenador Geral - Resolução n. 51/2013 e Portaria n. 1140/2013</vt:lpstr>
      <vt:lpstr>Coordenadores Adjuntos</vt:lpstr>
      <vt:lpstr> Perfil do Coordenador Adjunto - Resolução n. 51/2013 e Portaria n. 1140/2013</vt:lpstr>
      <vt:lpstr>IES Associadas</vt:lpstr>
      <vt:lpstr>Formadores das IES</vt:lpstr>
      <vt:lpstr> Perfil do Formador da IES - Resolução n. 51/2013 e Portaria n. 1140/2013</vt:lpstr>
      <vt:lpstr>Supervisores das IES e Seduc</vt:lpstr>
      <vt:lpstr> Perfil do Supervisor - Resolução n. 51/2013 e Portaria n. 1140/2013</vt:lpstr>
      <vt:lpstr>Formadores Regionais</vt:lpstr>
      <vt:lpstr> Perfil do Formador Regional - Resolução n. 51/2013 e Portaria n. 1140/2013</vt:lpstr>
      <vt:lpstr>Número de Escolas atendidas – por UF</vt:lpstr>
      <vt:lpstr>Orientadores de Estudos – por UF</vt:lpstr>
      <vt:lpstr>Orientadores de Estudos</vt:lpstr>
      <vt:lpstr> Perfil do Orientador de Estudos - Resolução n. 51/2013 e Portaria n. 1140/2013</vt:lpstr>
      <vt:lpstr> Perfil do Orientador de Estudos - Resolução n. 51/2013 e Portaria n. 1140/2013</vt:lpstr>
      <vt:lpstr>Coordenadores Pedagógicos – por UF</vt:lpstr>
      <vt:lpstr>Coordenadores Pedagógicos do Ensino Médio</vt:lpstr>
      <vt:lpstr> Perfil do Coordenador Pedagógico - Resolução n. 51/2013 e Portaria n. 1140/2013</vt:lpstr>
      <vt:lpstr>Professores do Ensino Médio – por UF</vt:lpstr>
      <vt:lpstr>Professores não bolsistas – por UF</vt:lpstr>
      <vt:lpstr>Professores do Ensino Médio</vt:lpstr>
      <vt:lpstr> Perfil do Professor - Resolução n. 51/2013 e Portaria n. 1140/2013</vt:lpstr>
      <vt:lpstr>QUADRO NACIONAL - Cursistas</vt:lpstr>
      <vt:lpstr>Perfis -  Idade das equipes e formadores</vt:lpstr>
      <vt:lpstr> Perfil da idade da equipe das IES e Seduc</vt:lpstr>
      <vt:lpstr>Perfis -  Idade dos cursistas</vt:lpstr>
      <vt:lpstr> Perfil da idade da equipe dos cursistas</vt:lpstr>
      <vt:lpstr> Perfil da idade da equipe dos cursistas</vt:lpstr>
      <vt:lpstr>Slide 37</vt:lpstr>
      <vt:lpstr>Perfil – Sexo dos cursistas</vt:lpstr>
      <vt:lpstr>Slide 39</vt:lpstr>
      <vt:lpstr>Perfil – Formação – Coordenador Geral e Adjunto </vt:lpstr>
      <vt:lpstr>Perfil – Formação – Formador das IES</vt:lpstr>
      <vt:lpstr>Perfil – Formação – Supervisor</vt:lpstr>
      <vt:lpstr>Perfil – Formação – Formador Regional</vt:lpstr>
      <vt:lpstr> Perfil sobre formação inicial  das equipes das IES e Seducs</vt:lpstr>
      <vt:lpstr> Perfil sobre formação inicial  das equipes das IES e Seduc</vt:lpstr>
      <vt:lpstr>Perfil – Formação – Orientador de Estudos</vt:lpstr>
      <vt:lpstr>Slide 47</vt:lpstr>
      <vt:lpstr>Perfil – Formação – Coordenador Pedagógico</vt:lpstr>
      <vt:lpstr>Perfil – Formação – Coordenador Pedagógico</vt:lpstr>
      <vt:lpstr>Perfil – Formação – Professor</vt:lpstr>
      <vt:lpstr>Perfil – Formação – Professor</vt:lpstr>
      <vt:lpstr>Perfil – Formação – Professor</vt:lpstr>
      <vt:lpstr>Perfil – Formação – Professor</vt:lpstr>
      <vt:lpstr> Perfil sobre formação inicial  das equipes das IES e Seducs</vt:lpstr>
      <vt:lpstr>Avaliação Complementar – Conteúdo </vt:lpstr>
      <vt:lpstr>Slide 56</vt:lpstr>
      <vt:lpstr>Avaliação Complementar – Conteúdo – por IES</vt:lpstr>
      <vt:lpstr>Avaliação Complementar – bolsista OE </vt:lpstr>
      <vt:lpstr>Avaliação Complementar – Orientador de Estudos</vt:lpstr>
      <vt:lpstr>Avaliação do Orientador de Estudos pelo Professor – por mês de referência</vt:lpstr>
      <vt:lpstr>Slide 61</vt:lpstr>
      <vt:lpstr>Avaliação do Orientador de Estudos pelo Professor</vt:lpstr>
      <vt:lpstr>Avaliação Complementar – auto-avaliação 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Avaliação e monitoramento do Pacto</vt:lpstr>
      <vt:lpstr>Contatos</vt:lpstr>
    </vt:vector>
  </TitlesOfParts>
  <Company>Ministério da Educação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MONITORAMENTO DO PACTO PELO FORTALECIMENTO DO ENSINO MÉDIO NO BRASIL</dc:title>
  <dc:creator>Yvelise Arco Verde</dc:creator>
  <cp:lastModifiedBy>Locado</cp:lastModifiedBy>
  <cp:revision>180</cp:revision>
  <cp:lastPrinted>2014-10-15T18:38:46Z</cp:lastPrinted>
  <dcterms:created xsi:type="dcterms:W3CDTF">2014-10-06T14:01:29Z</dcterms:created>
  <dcterms:modified xsi:type="dcterms:W3CDTF">2014-10-20T15:21:26Z</dcterms:modified>
</cp:coreProperties>
</file>