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AC16BF-E208-46E4-AA83-46F6747BAB5B}" type="datetimeFigureOut">
              <a:rPr lang="pt-BR" smtClean="0"/>
              <a:t>21/10/2014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FF65B-ACE8-481C-B7AE-20DBC1D7120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3396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FF65B-ACE8-481C-B7AE-20DBC1D7120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3421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FF65B-ACE8-481C-B7AE-20DBC1D7120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3421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FF65B-ACE8-481C-B7AE-20DBC1D7120A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3421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FF65B-ACE8-481C-B7AE-20DBC1D7120A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3421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FF65B-ACE8-481C-B7AE-20DBC1D7120A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3421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93270-9B33-462D-94FB-EE93CD5DF322}" type="datetimeFigureOut">
              <a:rPr lang="pt-BR" smtClean="0"/>
              <a:t>21/10/2014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5DA0777-749E-4D9B-8BE0-135B625A6FAC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93270-9B33-462D-94FB-EE93CD5DF322}" type="datetimeFigureOut">
              <a:rPr lang="pt-BR" smtClean="0"/>
              <a:t>21/10/2014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0777-749E-4D9B-8BE0-135B625A6FAC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5DA0777-749E-4D9B-8BE0-135B625A6FAC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93270-9B33-462D-94FB-EE93CD5DF322}" type="datetimeFigureOut">
              <a:rPr lang="pt-BR" smtClean="0"/>
              <a:t>21/10/2014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93270-9B33-462D-94FB-EE93CD5DF322}" type="datetimeFigureOut">
              <a:rPr lang="pt-BR" smtClean="0"/>
              <a:t>21/10/2014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5DA0777-749E-4D9B-8BE0-135B625A6FAC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93270-9B33-462D-94FB-EE93CD5DF322}" type="datetimeFigureOut">
              <a:rPr lang="pt-BR" smtClean="0"/>
              <a:t>21/10/2014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5DA0777-749E-4D9B-8BE0-135B625A6FAC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4C93270-9B33-462D-94FB-EE93CD5DF322}" type="datetimeFigureOut">
              <a:rPr lang="pt-BR" smtClean="0"/>
              <a:t>21/10/2014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DA0777-749E-4D9B-8BE0-135B625A6FAC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93270-9B33-462D-94FB-EE93CD5DF322}" type="datetimeFigureOut">
              <a:rPr lang="pt-BR" smtClean="0"/>
              <a:t>21/10/2014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5DA0777-749E-4D9B-8BE0-135B625A6FAC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93270-9B33-462D-94FB-EE93CD5DF322}" type="datetimeFigureOut">
              <a:rPr lang="pt-BR" smtClean="0"/>
              <a:t>21/10/2014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5DA0777-749E-4D9B-8BE0-135B625A6FA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93270-9B33-462D-94FB-EE93CD5DF322}" type="datetimeFigureOut">
              <a:rPr lang="pt-BR" smtClean="0"/>
              <a:t>21/10/2014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5DA0777-749E-4D9B-8BE0-135B625A6FA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5DA0777-749E-4D9B-8BE0-135B625A6FAC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93270-9B33-462D-94FB-EE93CD5DF322}" type="datetimeFigureOut">
              <a:rPr lang="pt-BR" smtClean="0"/>
              <a:t>21/10/2014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5DA0777-749E-4D9B-8BE0-135B625A6FAC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4C93270-9B33-462D-94FB-EE93CD5DF322}" type="datetimeFigureOut">
              <a:rPr lang="pt-BR" smtClean="0"/>
              <a:t>21/10/2014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4C93270-9B33-462D-94FB-EE93CD5DF322}" type="datetimeFigureOut">
              <a:rPr lang="pt-BR" smtClean="0"/>
              <a:t>21/10/2014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5DA0777-749E-4D9B-8BE0-135B625A6FAC}" type="slidenum">
              <a:rPr lang="pt-BR" smtClean="0"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2819400"/>
            <a:ext cx="7776864" cy="2985864"/>
          </a:xfrm>
        </p:spPr>
        <p:txBody>
          <a:bodyPr>
            <a:normAutofit fontScale="92500" lnSpcReduction="10000"/>
          </a:bodyPr>
          <a:lstStyle/>
          <a:p>
            <a:r>
              <a:rPr lang="pt-BR" sz="3600" dirty="0" smtClean="0">
                <a:solidFill>
                  <a:srgbClr val="002060"/>
                </a:solidFill>
              </a:rPr>
              <a:t>REGIÃO </a:t>
            </a:r>
            <a:r>
              <a:rPr lang="pt-BR" sz="3600" dirty="0" smtClean="0">
                <a:solidFill>
                  <a:srgbClr val="002060"/>
                </a:solidFill>
              </a:rPr>
              <a:t>SUDESTE</a:t>
            </a:r>
          </a:p>
          <a:p>
            <a:r>
              <a:rPr lang="pt-BR" sz="3600" dirty="0" smtClean="0">
                <a:solidFill>
                  <a:srgbClr val="002060"/>
                </a:solidFill>
              </a:rPr>
              <a:t>MINAS GERAIS</a:t>
            </a:r>
          </a:p>
          <a:p>
            <a:r>
              <a:rPr lang="pt-BR" sz="3600" dirty="0" smtClean="0">
                <a:solidFill>
                  <a:srgbClr val="002060"/>
                </a:solidFill>
              </a:rPr>
              <a:t>SÃO PAULO</a:t>
            </a:r>
          </a:p>
          <a:p>
            <a:r>
              <a:rPr lang="pt-BR" sz="3600" dirty="0" smtClean="0">
                <a:solidFill>
                  <a:srgbClr val="002060"/>
                </a:solidFill>
              </a:rPr>
              <a:t>RIO DE JANEIRO</a:t>
            </a:r>
          </a:p>
          <a:p>
            <a:r>
              <a:rPr lang="pt-BR" sz="3600" dirty="0" smtClean="0">
                <a:solidFill>
                  <a:srgbClr val="002060"/>
                </a:solidFill>
              </a:rPr>
              <a:t>ESPIRITO SANTO</a:t>
            </a:r>
          </a:p>
          <a:p>
            <a:endParaRPr lang="pt-BR" sz="3600" dirty="0" smtClean="0">
              <a:solidFill>
                <a:srgbClr val="00206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II SEMINÁRIO NACIONAL DO PACTO PELO FORTALECIMENTO DO ENSINO MÉDIO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83183"/>
            <a:ext cx="8856984" cy="509514"/>
          </a:xfrm>
        </p:spPr>
        <p:txBody>
          <a:bodyPr>
            <a:normAutofit fontScale="90000"/>
          </a:bodyPr>
          <a:lstStyle/>
          <a:p>
            <a:r>
              <a:rPr lang="pt-BR" sz="3600" dirty="0" smtClean="0">
                <a:solidFill>
                  <a:srgbClr val="002060"/>
                </a:solidFill>
              </a:rPr>
              <a:t>ARTICULAÇÃO ENTRE IES/ SEDUC E MEC</a:t>
            </a:r>
            <a:endParaRPr lang="pt-BR" sz="3600" dirty="0">
              <a:solidFill>
                <a:srgbClr val="002060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496" y="1484784"/>
            <a:ext cx="4176464" cy="5069160"/>
          </a:xfrm>
        </p:spPr>
        <p:txBody>
          <a:bodyPr>
            <a:normAutofit/>
          </a:bodyPr>
          <a:lstStyle/>
          <a:p>
            <a:pPr algn="just"/>
            <a:r>
              <a:rPr lang="pt-BR" sz="1600" dirty="0"/>
              <a:t>MG –Parceria, respeito, comunicação, socialização de informações entre </a:t>
            </a:r>
            <a:r>
              <a:rPr lang="pt-BR" sz="1600" dirty="0" smtClean="0"/>
              <a:t>IES/SEDUC. Reuniões mensais em BH.</a:t>
            </a:r>
            <a:endParaRPr lang="pt-BR" sz="1600" dirty="0"/>
          </a:p>
          <a:p>
            <a:pPr algn="just"/>
            <a:r>
              <a:rPr lang="pt-BR" sz="1600" dirty="0"/>
              <a:t>SP - Construção de rede de contatos IES/SEDUC/MEC respeitando-se o currículo já existente no estado de São Paulo e procurando trabalhar os materiais de forma articulada. </a:t>
            </a:r>
          </a:p>
          <a:p>
            <a:pPr algn="just"/>
            <a:r>
              <a:rPr lang="pt-BR" sz="1600" dirty="0"/>
              <a:t>RJ – Bom diálogo entre IES/SEDUC construído processualmente </a:t>
            </a:r>
          </a:p>
          <a:p>
            <a:pPr algn="just"/>
            <a:r>
              <a:rPr lang="pt-BR" sz="1600" dirty="0"/>
              <a:t>ES - Disponibilização pela SEDUC  de técnicos de referência nas regionais. Validação do projeto, atendimento de algumas demandas específicas do estado   (liberação mais orientadores de estudos e formadores regionais).</a:t>
            </a:r>
          </a:p>
          <a:p>
            <a:pPr algn="just"/>
            <a:endParaRPr lang="pt-BR" sz="16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4355976" y="1484784"/>
            <a:ext cx="4608512" cy="5069160"/>
          </a:xfrm>
        </p:spPr>
        <p:txBody>
          <a:bodyPr>
            <a:noAutofit/>
          </a:bodyPr>
          <a:lstStyle/>
          <a:p>
            <a:pPr algn="just"/>
            <a:r>
              <a:rPr lang="pt-BR" sz="1600" dirty="0"/>
              <a:t>MG Atrasos de repasses orçamentários; articulação Pacto/Rem; não aprovação dos projetos das IES mineiras; melhor articulação IES/SEDUC/MEC considerando as especificidades do estado </a:t>
            </a:r>
            <a:r>
              <a:rPr lang="pt-BR" sz="1600" dirty="0" smtClean="0"/>
              <a:t>(MG); </a:t>
            </a:r>
            <a:r>
              <a:rPr lang="pt-BR" sz="1600" dirty="0"/>
              <a:t>acrescentar no SISMÉDIO o trabalho com os orientadores de estudos </a:t>
            </a:r>
            <a:r>
              <a:rPr lang="pt-BR" sz="1600" dirty="0" smtClean="0"/>
              <a:t> assumido pelas IES </a:t>
            </a:r>
            <a:endParaRPr lang="pt-BR" sz="1600" dirty="0"/>
          </a:p>
          <a:p>
            <a:pPr algn="just"/>
            <a:r>
              <a:rPr lang="pt-BR" sz="1600" dirty="0" smtClean="0"/>
              <a:t>RJ Conciliação </a:t>
            </a:r>
            <a:r>
              <a:rPr lang="pt-BR" sz="1600" dirty="0"/>
              <a:t>de agendas profissionais e pessoais para realização das atividades do </a:t>
            </a:r>
            <a:r>
              <a:rPr lang="pt-BR" sz="1600" dirty="0" smtClean="0"/>
              <a:t>pacto.</a:t>
            </a:r>
            <a:endParaRPr lang="pt-BR" sz="1600" dirty="0"/>
          </a:p>
          <a:p>
            <a:pPr algn="just"/>
            <a:r>
              <a:rPr lang="pt-BR" sz="1600" dirty="0" smtClean="0"/>
              <a:t>SP </a:t>
            </a:r>
            <a:r>
              <a:rPr lang="pt-BR" sz="1600" dirty="0"/>
              <a:t>– </a:t>
            </a:r>
            <a:r>
              <a:rPr lang="pt-BR" sz="1600" dirty="0" smtClean="0"/>
              <a:t>Dificuldade de definição da equipe em função de não poder acumular bolsa. Definição do repasse de recursos via sistema par para as IES estaduais e SEDUC </a:t>
            </a:r>
            <a:endParaRPr lang="pt-BR" sz="1600" dirty="0"/>
          </a:p>
          <a:p>
            <a:pPr algn="just"/>
            <a:r>
              <a:rPr lang="pt-BR" sz="1600" dirty="0" smtClean="0"/>
              <a:t>ES -Número </a:t>
            </a:r>
            <a:r>
              <a:rPr lang="pt-BR" sz="1600" dirty="0"/>
              <a:t>alto de professores temporários (71%); carga horária de trabalho dos professores; greve dos professores da rede; demora na entrega dos </a:t>
            </a:r>
            <a:r>
              <a:rPr lang="pt-BR" sz="1600" dirty="0" err="1"/>
              <a:t>tablets</a:t>
            </a:r>
            <a:r>
              <a:rPr lang="pt-BR" sz="1600" dirty="0"/>
              <a:t>. Em relação ao MEC: longo tempo de resposta às solicitações .</a:t>
            </a:r>
          </a:p>
          <a:p>
            <a:pPr algn="just"/>
            <a:endParaRPr lang="pt-BR" sz="16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07504" y="908720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AVANÇOS</a:t>
            </a:r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4788024" y="908720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DIFICULDADES E DESAFIOS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490066"/>
          </a:xfrm>
        </p:spPr>
        <p:txBody>
          <a:bodyPr>
            <a:noAutofit/>
          </a:bodyPr>
          <a:lstStyle/>
          <a:p>
            <a:r>
              <a:rPr lang="pt-BR" sz="3000" dirty="0">
                <a:solidFill>
                  <a:srgbClr val="002060"/>
                </a:solidFill>
              </a:rPr>
              <a:t>MOBILIZAÇÃO E ORGANIZAÇÃO DAS EQUIPES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176464" cy="5069160"/>
          </a:xfrm>
        </p:spPr>
        <p:txBody>
          <a:bodyPr>
            <a:normAutofit/>
          </a:bodyPr>
          <a:lstStyle/>
          <a:p>
            <a:pPr algn="just"/>
            <a:r>
              <a:rPr lang="pt-BR" sz="1800" dirty="0"/>
              <a:t>MG – 1º Seminário Estadual Março/2014; </a:t>
            </a:r>
            <a:r>
              <a:rPr lang="pt-BR" sz="1800" dirty="0" smtClean="0"/>
              <a:t>A SEDUC disponibiliza Banco </a:t>
            </a:r>
            <a:r>
              <a:rPr lang="pt-BR" sz="1800" dirty="0"/>
              <a:t>de Dados dos Professores </a:t>
            </a:r>
            <a:r>
              <a:rPr lang="pt-BR" sz="1800" dirty="0" smtClean="0"/>
              <a:t>para as IES; </a:t>
            </a:r>
            <a:r>
              <a:rPr lang="pt-BR" sz="1800" dirty="0"/>
              <a:t>Comprometimento das IES </a:t>
            </a:r>
            <a:r>
              <a:rPr lang="pt-BR" sz="1800" dirty="0" smtClean="0"/>
              <a:t>e SEDUC no processo de formação.</a:t>
            </a:r>
            <a:endParaRPr lang="pt-BR" sz="1800" dirty="0"/>
          </a:p>
          <a:p>
            <a:pPr algn="just"/>
            <a:r>
              <a:rPr lang="pt-BR" sz="1800" dirty="0"/>
              <a:t>RJ – Gestão Democrática da Equipe IES</a:t>
            </a:r>
          </a:p>
          <a:p>
            <a:pPr algn="just"/>
            <a:r>
              <a:rPr lang="pt-BR" sz="1800" dirty="0"/>
              <a:t>SP – Boa articulação das equipes IES E SEDUC; mobilização e participação do MEC para atendimento das demandas do estado.</a:t>
            </a:r>
          </a:p>
          <a:p>
            <a:pPr algn="just"/>
            <a:r>
              <a:rPr lang="pt-BR" sz="1800" dirty="0"/>
              <a:t>ES – Seminário Estadual; boa articulação entre os profissionais envolvidos.</a:t>
            </a:r>
          </a:p>
          <a:p>
            <a:pPr algn="just"/>
            <a:endParaRPr lang="pt-BR" sz="18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44280" cy="4853136"/>
          </a:xfrm>
        </p:spPr>
        <p:txBody>
          <a:bodyPr>
            <a:noAutofit/>
          </a:bodyPr>
          <a:lstStyle/>
          <a:p>
            <a:pPr algn="just"/>
            <a:r>
              <a:rPr lang="pt-BR" sz="1800" dirty="0"/>
              <a:t>MG – Composição das equipes das IES; composição da equipe da SEDUC em relação aos formadores, supervisores e orientadores. </a:t>
            </a:r>
          </a:p>
          <a:p>
            <a:pPr algn="just"/>
            <a:r>
              <a:rPr lang="pt-BR" sz="1800" dirty="0"/>
              <a:t>RJ – Atraso no início das atividades do projeto; Greve de professores da rede; não ter tido oportunidade de fazer a sensibilização nas escolas.</a:t>
            </a:r>
          </a:p>
          <a:p>
            <a:pPr algn="just"/>
            <a:r>
              <a:rPr lang="pt-BR" sz="1800" dirty="0"/>
              <a:t>SP – </a:t>
            </a:r>
            <a:r>
              <a:rPr lang="pt-BR" sz="1800" dirty="0" smtClean="0"/>
              <a:t>Grande </a:t>
            </a:r>
            <a:r>
              <a:rPr lang="pt-BR" sz="1800" dirty="0"/>
              <a:t>número de envolvidos no processo de formação.</a:t>
            </a:r>
          </a:p>
          <a:p>
            <a:pPr algn="just"/>
            <a:r>
              <a:rPr lang="pt-BR" sz="1800" dirty="0"/>
              <a:t>ES – As orientações do MEC em relação à etapa de inscrição no sistema; dificuldades do MEC no uso do SIMEC na etapa de avaliação; dificuldade dos profissionais no uso do sistema.</a:t>
            </a:r>
          </a:p>
          <a:p>
            <a:pPr algn="just"/>
            <a:endParaRPr lang="pt-BR" sz="18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07504" y="940658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AVANÇOS</a:t>
            </a:r>
            <a:endParaRPr lang="pt-BR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4788024" y="908720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DIFICULDADES E DESAFIOS</a:t>
            </a:r>
          </a:p>
        </p:txBody>
      </p:sp>
    </p:spTree>
    <p:extLst>
      <p:ext uri="{BB962C8B-B14F-4D97-AF65-F5344CB8AC3E}">
        <p14:creationId xmlns:p14="http://schemas.microsoft.com/office/powerpoint/2010/main" val="4082593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-62716"/>
            <a:ext cx="8856984" cy="1043444"/>
          </a:xfrm>
        </p:spPr>
        <p:txBody>
          <a:bodyPr vert="horz" anchor="b">
            <a:noAutofit/>
          </a:bodyPr>
          <a:lstStyle/>
          <a:p>
            <a:r>
              <a:rPr lang="pt-BR" sz="2800" dirty="0">
                <a:solidFill>
                  <a:srgbClr val="002060"/>
                </a:solidFill>
              </a:rPr>
              <a:t>ORGANIZAÇÃO DO TRABALHO PEDAGÓGICO DA FORMAÇÃO DOS FORMADORES REGIONAIS E OE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79512" y="1484784"/>
            <a:ext cx="4176464" cy="5069160"/>
          </a:xfrm>
        </p:spPr>
        <p:txBody>
          <a:bodyPr>
            <a:normAutofit/>
          </a:bodyPr>
          <a:lstStyle/>
          <a:p>
            <a:pPr algn="just"/>
            <a:r>
              <a:rPr lang="pt-BR" sz="1800" dirty="0"/>
              <a:t>MG – Formação dos orientadores de estudos pelas IES; trabalho pedagógico coletivo coordenado entre coordenadores IES e SEDUC envolvimento dos formadores regionais e orientadores de estudos com as IES; </a:t>
            </a:r>
          </a:p>
          <a:p>
            <a:pPr algn="just"/>
            <a:r>
              <a:rPr lang="pt-BR" sz="1800" dirty="0"/>
              <a:t>RJ – Divisão de tarefas de forma interessante e dinâmica na formação dos formadores regionais e orientadores de estudos</a:t>
            </a:r>
          </a:p>
          <a:p>
            <a:pPr algn="just"/>
            <a:r>
              <a:rPr lang="pt-BR" sz="1800" dirty="0"/>
              <a:t>SP – Não se aplica</a:t>
            </a:r>
          </a:p>
          <a:p>
            <a:pPr algn="just"/>
            <a:r>
              <a:rPr lang="pt-BR" sz="1800" dirty="0"/>
              <a:t>ES – Utilização do sistema de compartilhamento Google Drive e </a:t>
            </a:r>
            <a:r>
              <a:rPr lang="pt-BR" sz="1800" dirty="0" err="1"/>
              <a:t>Facebook</a:t>
            </a:r>
            <a:r>
              <a:rPr lang="pt-BR" sz="1800" dirty="0"/>
              <a:t> para acompanhamento da formação.  Reuniões de formação com OE e formadores regionais.</a:t>
            </a:r>
          </a:p>
          <a:p>
            <a:pPr algn="just"/>
            <a:endParaRPr lang="pt-BR" sz="18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4648200" y="1484784"/>
            <a:ext cx="4244280" cy="4853136"/>
          </a:xfrm>
        </p:spPr>
        <p:txBody>
          <a:bodyPr>
            <a:noAutofit/>
          </a:bodyPr>
          <a:lstStyle/>
          <a:p>
            <a:pPr algn="just"/>
            <a:r>
              <a:rPr lang="pt-BR" sz="1800" dirty="0"/>
              <a:t>MG – Cumprimento de da 1ª etapa de formação sem a aprovação dos projetos e no caso da SEDUC, sem a </a:t>
            </a:r>
            <a:r>
              <a:rPr lang="pt-BR" sz="1800" dirty="0" smtClean="0"/>
              <a:t>liberação </a:t>
            </a:r>
            <a:r>
              <a:rPr lang="pt-BR" sz="1800" dirty="0"/>
              <a:t>dos recursos. </a:t>
            </a:r>
          </a:p>
          <a:p>
            <a:pPr algn="just"/>
            <a:r>
              <a:rPr lang="pt-BR" sz="1800" dirty="0"/>
              <a:t>RJ – Dificuldades geográficas (deslocamentos); Plataforma SIMEC poderia disponibilizar materiais e interação entre participantes.</a:t>
            </a:r>
          </a:p>
          <a:p>
            <a:pPr algn="just"/>
            <a:r>
              <a:rPr lang="pt-BR" sz="1800" dirty="0"/>
              <a:t>SP – Não se aplica</a:t>
            </a:r>
          </a:p>
          <a:p>
            <a:pPr algn="just"/>
            <a:r>
              <a:rPr lang="pt-BR" sz="1800" dirty="0"/>
              <a:t>ES – Número de OE insuficiente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07504" y="940658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AVANÇOS</a:t>
            </a:r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4788024" y="940658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DIFICULDADES E DESAFIOS</a:t>
            </a:r>
          </a:p>
        </p:txBody>
      </p:sp>
    </p:spTree>
    <p:extLst>
      <p:ext uri="{BB962C8B-B14F-4D97-AF65-F5344CB8AC3E}">
        <p14:creationId xmlns:p14="http://schemas.microsoft.com/office/powerpoint/2010/main" val="1772973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000108"/>
          </a:xfrm>
        </p:spPr>
        <p:txBody>
          <a:bodyPr vert="horz" anchor="b">
            <a:noAutofit/>
          </a:bodyPr>
          <a:lstStyle/>
          <a:p>
            <a:r>
              <a:rPr lang="pt-BR" sz="2800" dirty="0">
                <a:solidFill>
                  <a:srgbClr val="002060"/>
                </a:solidFill>
              </a:rPr>
              <a:t>MATERIAL DE FORMAÇÃO E MATERIAL COMPLEMENTAR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176464" cy="506916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1800" dirty="0"/>
              <a:t>MG -  Integração caderno do Pacto com os do REM; uso de sites, blogs e plataforma </a:t>
            </a:r>
            <a:r>
              <a:rPr lang="pt-BR" sz="1800" dirty="0" err="1"/>
              <a:t>Moodle</a:t>
            </a:r>
            <a:r>
              <a:rPr lang="pt-BR" sz="1800" dirty="0"/>
              <a:t> para disponibilização /compartilhamento de materiais e interação. Disponibilização de materiais pelo centro de formação de professores. </a:t>
            </a:r>
          </a:p>
          <a:p>
            <a:pPr algn="just"/>
            <a:r>
              <a:rPr lang="pt-BR" sz="1800" dirty="0"/>
              <a:t>RJ – Produção de material complementar da </a:t>
            </a:r>
            <a:r>
              <a:rPr lang="pt-BR" sz="1800" dirty="0" smtClean="0"/>
              <a:t>SEDUC em </a:t>
            </a:r>
            <a:r>
              <a:rPr lang="pt-BR" sz="1800" dirty="0"/>
              <a:t>articulação com material do MEC que aborda questões específicas do estado.</a:t>
            </a:r>
          </a:p>
          <a:p>
            <a:pPr algn="just"/>
            <a:r>
              <a:rPr lang="pt-BR" sz="1800" dirty="0"/>
              <a:t>SP – Não se aplica</a:t>
            </a:r>
          </a:p>
          <a:p>
            <a:pPr algn="just"/>
            <a:r>
              <a:rPr lang="pt-BR" sz="1800" dirty="0"/>
              <a:t>ES – trabalho exclusivo cm cadernos do Pacto; cadernos estão sendo bem avaliados. A formação contribuiu para a mudança da postura profissional novas práticas pedagógicas.</a:t>
            </a:r>
          </a:p>
          <a:p>
            <a:pPr algn="just"/>
            <a:endParaRPr lang="pt-BR" sz="18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44280" cy="4853136"/>
          </a:xfrm>
        </p:spPr>
        <p:txBody>
          <a:bodyPr>
            <a:noAutofit/>
          </a:bodyPr>
          <a:lstStyle/>
          <a:p>
            <a:pPr algn="just"/>
            <a:r>
              <a:rPr lang="pt-BR" sz="1800" dirty="0"/>
              <a:t>MG – Limitações dos </a:t>
            </a:r>
            <a:r>
              <a:rPr lang="pt-BR" sz="1800" dirty="0" err="1"/>
              <a:t>tablets</a:t>
            </a:r>
            <a:r>
              <a:rPr lang="pt-BR" sz="1800" dirty="0"/>
              <a:t>; dificuldades dos professores na utilização dos </a:t>
            </a:r>
            <a:r>
              <a:rPr lang="pt-BR" sz="1800" dirty="0" err="1"/>
              <a:t>tablets</a:t>
            </a:r>
            <a:r>
              <a:rPr lang="pt-BR" sz="1800" dirty="0"/>
              <a:t>.</a:t>
            </a:r>
          </a:p>
          <a:p>
            <a:pPr algn="just"/>
            <a:r>
              <a:rPr lang="pt-BR" sz="1800" dirty="0"/>
              <a:t>RJ – Maior interlocução com a prática em relação aos conteúdos e abordagens do material; falta de material que abordasse o protagonismo do professor; ineficiência dos </a:t>
            </a:r>
            <a:r>
              <a:rPr lang="pt-BR" sz="1800" dirty="0" err="1"/>
              <a:t>tablets</a:t>
            </a:r>
            <a:r>
              <a:rPr lang="pt-BR" sz="1800" dirty="0"/>
              <a:t>.</a:t>
            </a:r>
          </a:p>
          <a:p>
            <a:pPr algn="just"/>
            <a:r>
              <a:rPr lang="pt-BR" sz="1800" dirty="0"/>
              <a:t>SP – Não se aplica</a:t>
            </a:r>
          </a:p>
          <a:p>
            <a:pPr algn="just"/>
            <a:r>
              <a:rPr lang="pt-BR" sz="1800" dirty="0"/>
              <a:t>ES – Baixo número de professores efetivos; condição de trabalho dos professores.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07504" y="940658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AVANÇOS</a:t>
            </a:r>
            <a:endParaRPr lang="pt-BR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4788024" y="940658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DIFICULDADES E DESAFIOS</a:t>
            </a:r>
          </a:p>
        </p:txBody>
      </p:sp>
    </p:spTree>
    <p:extLst>
      <p:ext uri="{BB962C8B-B14F-4D97-AF65-F5344CB8AC3E}">
        <p14:creationId xmlns:p14="http://schemas.microsoft.com/office/powerpoint/2010/main" val="2924815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 vert="horz" anchor="b">
            <a:noAutofit/>
          </a:bodyPr>
          <a:lstStyle/>
          <a:p>
            <a:r>
              <a:rPr lang="pt-BR" sz="2800" dirty="0">
                <a:solidFill>
                  <a:srgbClr val="002060"/>
                </a:solidFill>
              </a:rPr>
              <a:t>ESCOLA COMO ESPAÇO E TEMPO DE FORMAÇÃO DO PROFESSOR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176464" cy="5069160"/>
          </a:xfrm>
        </p:spPr>
        <p:txBody>
          <a:bodyPr>
            <a:normAutofit/>
          </a:bodyPr>
          <a:lstStyle/>
          <a:p>
            <a:pPr algn="just"/>
            <a:r>
              <a:rPr lang="pt-BR" sz="1800" dirty="0"/>
              <a:t>MG – Escola como importante espaço de mobilização; adesão de ouvintes.</a:t>
            </a:r>
          </a:p>
          <a:p>
            <a:pPr algn="just"/>
            <a:r>
              <a:rPr lang="pt-BR" sz="1800" dirty="0"/>
              <a:t>RJ – Valorização do cotidiano escolar.</a:t>
            </a:r>
          </a:p>
          <a:p>
            <a:pPr algn="just"/>
            <a:r>
              <a:rPr lang="pt-BR" sz="1800" dirty="0"/>
              <a:t>SP – Não se aplica</a:t>
            </a:r>
          </a:p>
          <a:p>
            <a:pPr algn="just"/>
            <a:r>
              <a:rPr lang="pt-BR" sz="1800" dirty="0"/>
              <a:t>ES – Escola está funcionando como espaço de formação.</a:t>
            </a:r>
          </a:p>
          <a:p>
            <a:pPr algn="just"/>
            <a:endParaRPr lang="pt-BR" sz="18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44280" cy="4853136"/>
          </a:xfrm>
        </p:spPr>
        <p:txBody>
          <a:bodyPr>
            <a:noAutofit/>
          </a:bodyPr>
          <a:lstStyle/>
          <a:p>
            <a:pPr algn="just"/>
            <a:r>
              <a:rPr lang="pt-BR" sz="1800" dirty="0"/>
              <a:t>MG – Organizar e trabalhar com as diferentes especificidades na escola (trabalho simultâneo com inscritos e ouvintes</a:t>
            </a:r>
          </a:p>
          <a:p>
            <a:pPr algn="just"/>
            <a:r>
              <a:rPr lang="pt-BR" sz="1800" dirty="0"/>
              <a:t>RJ – Desafio da desconstrução do atual modelo para a construção de um novo modelo. </a:t>
            </a:r>
          </a:p>
          <a:p>
            <a:pPr algn="just"/>
            <a:r>
              <a:rPr lang="pt-BR" sz="1800" dirty="0"/>
              <a:t>SP – Não se aplica</a:t>
            </a:r>
          </a:p>
          <a:p>
            <a:pPr algn="just"/>
            <a:r>
              <a:rPr lang="pt-BR" sz="1800" dirty="0"/>
              <a:t>ES – Não inclusão do diretor(a) na formação;  organização do trabalho pedagógico a rede.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07504" y="940658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AVANÇOS</a:t>
            </a:r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4788024" y="940658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DIFICULDADES E DESAFIOS</a:t>
            </a:r>
          </a:p>
        </p:txBody>
      </p:sp>
    </p:spTree>
    <p:extLst>
      <p:ext uri="{BB962C8B-B14F-4D97-AF65-F5344CB8AC3E}">
        <p14:creationId xmlns:p14="http://schemas.microsoft.com/office/powerpoint/2010/main" val="536664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1000108"/>
          </a:xfrm>
        </p:spPr>
        <p:txBody>
          <a:bodyPr vert="horz" anchor="b">
            <a:noAutofit/>
          </a:bodyPr>
          <a:lstStyle/>
          <a:p>
            <a:r>
              <a:rPr lang="pt-BR" sz="2800" dirty="0">
                <a:solidFill>
                  <a:srgbClr val="002060"/>
                </a:solidFill>
              </a:rPr>
              <a:t>ARTICULAÇÃO ENTRE FORMAÇÃO INICIAL E CONTINUADA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176464" cy="5069160"/>
          </a:xfrm>
        </p:spPr>
        <p:txBody>
          <a:bodyPr>
            <a:normAutofit/>
          </a:bodyPr>
          <a:lstStyle/>
          <a:p>
            <a:pPr algn="just"/>
            <a:r>
              <a:rPr lang="pt-BR" sz="1800" dirty="0"/>
              <a:t>MG – MEC pela 1ª vez </a:t>
            </a:r>
            <a:r>
              <a:rPr lang="pt-BR" sz="1800" dirty="0" smtClean="0"/>
              <a:t>incentiva articulação e debate sobre </a:t>
            </a:r>
            <a:r>
              <a:rPr lang="pt-BR" sz="1800" dirty="0"/>
              <a:t>formação inicial e continuada, </a:t>
            </a:r>
            <a:r>
              <a:rPr lang="pt-BR" sz="1800" dirty="0" smtClean="0"/>
              <a:t> nesse sentido as </a:t>
            </a:r>
            <a:r>
              <a:rPr lang="pt-BR" sz="1800" dirty="0"/>
              <a:t>IES </a:t>
            </a:r>
            <a:r>
              <a:rPr lang="pt-BR" sz="1800" dirty="0" smtClean="0"/>
              <a:t>assumem</a:t>
            </a:r>
            <a:r>
              <a:rPr lang="pt-BR" sz="1800" dirty="0" smtClean="0"/>
              <a:t> </a:t>
            </a:r>
            <a:r>
              <a:rPr lang="pt-BR" sz="1800" dirty="0"/>
              <a:t>a </a:t>
            </a:r>
            <a:r>
              <a:rPr lang="pt-BR" sz="1800" dirty="0" smtClean="0"/>
              <a:t>responsabilidade  de fomentar debates, seminários e outros diálogos.</a:t>
            </a:r>
            <a:endParaRPr lang="pt-BR" sz="1800" dirty="0"/>
          </a:p>
          <a:p>
            <a:pPr algn="just"/>
            <a:r>
              <a:rPr lang="pt-BR" sz="1800" dirty="0"/>
              <a:t>RJ – Troca de saberes e diálogos possibilitados na continuidade da formação.</a:t>
            </a:r>
          </a:p>
          <a:p>
            <a:pPr algn="just"/>
            <a:r>
              <a:rPr lang="pt-BR" sz="1800" dirty="0"/>
              <a:t>SP – Não se aplica</a:t>
            </a:r>
          </a:p>
          <a:p>
            <a:pPr algn="just"/>
            <a:r>
              <a:rPr lang="pt-BR" sz="1800" dirty="0"/>
              <a:t>ES – Seminário entre </a:t>
            </a:r>
            <a:r>
              <a:rPr lang="pt-BR" sz="1800" dirty="0" smtClean="0"/>
              <a:t>SEDUC, </a:t>
            </a:r>
            <a:r>
              <a:rPr lang="pt-BR" sz="1800" dirty="0"/>
              <a:t>UFES e fórum das licenciaturas da UFES.</a:t>
            </a:r>
          </a:p>
          <a:p>
            <a:pPr algn="just"/>
            <a:endParaRPr lang="pt-BR" sz="18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44280" cy="4853136"/>
          </a:xfrm>
        </p:spPr>
        <p:txBody>
          <a:bodyPr>
            <a:noAutofit/>
          </a:bodyPr>
          <a:lstStyle/>
          <a:p>
            <a:pPr algn="just"/>
            <a:r>
              <a:rPr lang="pt-BR" sz="1800" dirty="0"/>
              <a:t>MG - Realizar o que </a:t>
            </a:r>
            <a:r>
              <a:rPr lang="pt-BR" sz="1800" dirty="0" smtClean="0"/>
              <a:t>esta proposto </a:t>
            </a:r>
            <a:r>
              <a:rPr lang="pt-BR" sz="1800" dirty="0"/>
              <a:t>nos projetos – Seminários Mineiros de Formação Inicial e Continuada</a:t>
            </a:r>
          </a:p>
          <a:p>
            <a:pPr algn="just"/>
            <a:r>
              <a:rPr lang="pt-BR" sz="1800" dirty="0"/>
              <a:t>RJ – Seminário de Licenciatura.</a:t>
            </a:r>
          </a:p>
          <a:p>
            <a:pPr algn="just"/>
            <a:r>
              <a:rPr lang="pt-BR" sz="1800" dirty="0"/>
              <a:t>SP – Não se aplica</a:t>
            </a:r>
          </a:p>
          <a:p>
            <a:pPr algn="just"/>
            <a:r>
              <a:rPr lang="pt-BR" sz="1800" dirty="0"/>
              <a:t>ES- Sensibilizar as licenciaturas sobre as novas diretrizes curriculares nacionais.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07504" y="940658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AVANÇOS</a:t>
            </a:r>
            <a:endParaRPr lang="pt-BR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4788024" y="940658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DIFICULDADES E DESAFIOS</a:t>
            </a:r>
          </a:p>
        </p:txBody>
      </p:sp>
    </p:spTree>
    <p:extLst>
      <p:ext uri="{BB962C8B-B14F-4D97-AF65-F5344CB8AC3E}">
        <p14:creationId xmlns:p14="http://schemas.microsoft.com/office/powerpoint/2010/main" val="6923277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146</TotalTime>
  <Words>954</Words>
  <Application>Microsoft Office PowerPoint</Application>
  <PresentationFormat>Apresentação na tela (4:3)</PresentationFormat>
  <Paragraphs>77</Paragraphs>
  <Slides>7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Cívico</vt:lpstr>
      <vt:lpstr>II SEMINÁRIO NACIONAL DO PACTO PELO FORTALECIMENTO DO ENSINO MÉDIO</vt:lpstr>
      <vt:lpstr>ARTICULAÇÃO ENTRE IES/ SEDUC E MEC</vt:lpstr>
      <vt:lpstr>MOBILIZAÇÃO E ORGANIZAÇÃO DAS EQUIPES</vt:lpstr>
      <vt:lpstr>ORGANIZAÇÃO DO TRABALHO PEDAGÓGICO DA FORMAÇÃO DOS FORMADORES REGIONAIS E OE</vt:lpstr>
      <vt:lpstr>MATERIAL DE FORMAÇÃO E MATERIAL COMPLEMENTAR</vt:lpstr>
      <vt:lpstr>ESCOLA COMO ESPAÇO E TEMPO DE FORMAÇÃO DO PROFESSOR</vt:lpstr>
      <vt:lpstr>ARTICULAÇÃO ENTRE FORMAÇÃO INICIAL E CONTINUADA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SEMINÁIO NACIONAL DO PACTO PELO FORTALECIMENTO DO ENSINO MÉDIO</dc:title>
  <dc:creator>Locado</dc:creator>
  <cp:lastModifiedBy>vl</cp:lastModifiedBy>
  <cp:revision>24</cp:revision>
  <dcterms:created xsi:type="dcterms:W3CDTF">2014-10-20T20:03:25Z</dcterms:created>
  <dcterms:modified xsi:type="dcterms:W3CDTF">2014-10-21T13:20:24Z</dcterms:modified>
</cp:coreProperties>
</file>